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257" r:id="rId4"/>
    <p:sldId id="259" r:id="rId5"/>
    <p:sldId id="262" r:id="rId6"/>
    <p:sldId id="267" r:id="rId7"/>
    <p:sldId id="268" r:id="rId8"/>
    <p:sldId id="269" r:id="rId9"/>
    <p:sldId id="286" r:id="rId10"/>
    <p:sldId id="271" r:id="rId11"/>
    <p:sldId id="272" r:id="rId12"/>
    <p:sldId id="273" r:id="rId13"/>
    <p:sldId id="284" r:id="rId14"/>
    <p:sldId id="285" r:id="rId15"/>
    <p:sldId id="280" r:id="rId16"/>
    <p:sldId id="282" r:id="rId17"/>
    <p:sldId id="276" r:id="rId18"/>
    <p:sldId id="281" r:id="rId19"/>
    <p:sldId id="283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36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57E0-9A22-4C13-904E-160237183CAA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F63E-ADAC-41E3-B9D9-C9405D1AA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Molly</a:t>
            </a:r>
          </a:p>
          <a:p>
            <a:r>
              <a:rPr lang="en-US" dirty="0" smtClean="0"/>
              <a:t>Elizabeth</a:t>
            </a:r>
          </a:p>
          <a:p>
            <a:r>
              <a:rPr lang="en-US" dirty="0" smtClean="0"/>
              <a:t>Francisco</a:t>
            </a:r>
            <a:r>
              <a:rPr lang="en-US" baseline="0" dirty="0" smtClean="0"/>
              <a:t> Jimenez (full bio later)</a:t>
            </a:r>
          </a:p>
          <a:p>
            <a:r>
              <a:rPr lang="en-US" baseline="0" dirty="0" smtClean="0"/>
              <a:t>Teachers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Molly</a:t>
            </a:r>
          </a:p>
          <a:p>
            <a:r>
              <a:rPr lang="en-US" dirty="0" smtClean="0"/>
              <a:t>Elizabeth</a:t>
            </a:r>
          </a:p>
          <a:p>
            <a:r>
              <a:rPr lang="en-US" dirty="0" smtClean="0"/>
              <a:t>Francisco</a:t>
            </a:r>
            <a:r>
              <a:rPr lang="en-US" baseline="0" dirty="0" smtClean="0"/>
              <a:t> Jimenez (full bio later)</a:t>
            </a:r>
          </a:p>
          <a:p>
            <a:r>
              <a:rPr lang="en-US" baseline="0" dirty="0" smtClean="0"/>
              <a:t>Teachers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Jorge </a:t>
            </a:r>
            <a:r>
              <a:rPr lang="en-US" dirty="0" err="1" smtClean="0"/>
              <a:t>Argueta</a:t>
            </a:r>
            <a:r>
              <a:rPr lang="en-US" dirty="0" smtClean="0"/>
              <a:t> won the Americas Award for </a:t>
            </a:r>
            <a:r>
              <a:rPr lang="en-US" b="1" i="1" dirty="0" smtClean="0"/>
              <a:t>A Movie in my Pillow / </a:t>
            </a:r>
            <a:r>
              <a:rPr lang="en-US" b="1" i="1" dirty="0" err="1" smtClean="0"/>
              <a:t>Una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</a:t>
            </a:r>
            <a:r>
              <a:rPr lang="en-US" b="1" i="1" dirty="0" err="1" smtClean="0"/>
              <a:t>elícula</a:t>
            </a:r>
            <a:r>
              <a:rPr lang="en-US" b="1" i="1" dirty="0" smtClean="0"/>
              <a:t> en mi </a:t>
            </a:r>
            <a:r>
              <a:rPr lang="en-US" b="1" i="1" dirty="0" err="1" smtClean="0"/>
              <a:t>almohada</a:t>
            </a:r>
            <a:r>
              <a:rPr lang="en-US" b="0" i="1" baseline="0" dirty="0" smtClean="0"/>
              <a:t> , his first collection of poems for children, </a:t>
            </a:r>
            <a:r>
              <a:rPr lang="en-US" i="1" dirty="0" smtClean="0"/>
              <a:t>in 2001</a:t>
            </a:r>
            <a:r>
              <a:rPr lang="en-US" i="1" baseline="0" dirty="0" smtClean="0"/>
              <a:t> (the same year as Breaking Through by Francisco Jimenez)</a:t>
            </a:r>
            <a:endParaRPr lang="en-US" b="1" i="1" baseline="0" dirty="0" smtClean="0"/>
          </a:p>
          <a:p>
            <a:r>
              <a:rPr lang="en-US" b="1" i="1" dirty="0" err="1" smtClean="0"/>
              <a:t>Xochitl</a:t>
            </a:r>
            <a:r>
              <a:rPr lang="en-US" b="1" i="1" dirty="0" smtClean="0"/>
              <a:t> and the Flowers</a:t>
            </a:r>
            <a:r>
              <a:rPr lang="en-US" dirty="0" smtClean="0"/>
              <a:t> on the commended list for 2003</a:t>
            </a:r>
            <a:br>
              <a:rPr lang="en-US" dirty="0" smtClean="0"/>
            </a:br>
            <a:r>
              <a:rPr lang="en-US" b="1" i="1" dirty="0" err="1" smtClean="0"/>
              <a:t>Arroz</a:t>
            </a:r>
            <a:r>
              <a:rPr lang="en-US" b="1" i="1" dirty="0" smtClean="0"/>
              <a:t> con </a:t>
            </a:r>
            <a:r>
              <a:rPr lang="en-US" b="1" i="1" dirty="0" err="1" smtClean="0"/>
              <a:t>Leche</a:t>
            </a:r>
            <a:r>
              <a:rPr lang="en-US" b="1" i="1" dirty="0" smtClean="0"/>
              <a:t> / Rice Pudding: Un </a:t>
            </a:r>
            <a:r>
              <a:rPr lang="en-US" b="1" i="1" dirty="0" err="1" smtClean="0"/>
              <a:t>poema</a:t>
            </a:r>
            <a:r>
              <a:rPr lang="en-US" b="1" i="1" dirty="0" smtClean="0"/>
              <a:t> </a:t>
            </a:r>
            <a:r>
              <a:rPr lang="en-US" b="1" i="1" dirty="0" err="1" smtClean="0"/>
              <a:t>para</a:t>
            </a:r>
            <a:r>
              <a:rPr lang="en-US" b="1" i="1" dirty="0" smtClean="0"/>
              <a:t> </a:t>
            </a:r>
            <a:r>
              <a:rPr lang="en-US" b="1" i="1" dirty="0" err="1" smtClean="0"/>
              <a:t>cocinar</a:t>
            </a:r>
            <a:r>
              <a:rPr lang="en-US" b="1" i="1" dirty="0" smtClean="0"/>
              <a:t> / A Cooking Poem </a:t>
            </a:r>
            <a:r>
              <a:rPr lang="en-US" i="0" dirty="0" smtClean="0"/>
              <a:t>on the commended list for 2011</a:t>
            </a:r>
            <a:endParaRPr lang="en-US" b="1" i="0" baseline="0" dirty="0" smtClean="0"/>
          </a:p>
          <a:p>
            <a:r>
              <a:rPr lang="en-US" b="1" i="1" baseline="0" dirty="0" smtClean="0"/>
              <a:t>Salsa: Un </a:t>
            </a:r>
            <a:r>
              <a:rPr lang="en-US" b="1" i="1" baseline="0" dirty="0" err="1" smtClean="0"/>
              <a:t>poema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para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cocinar</a:t>
            </a:r>
            <a:r>
              <a:rPr lang="en-US" b="1" i="1" baseline="0" dirty="0" smtClean="0"/>
              <a:t> / A Cooking Poem </a:t>
            </a:r>
            <a:r>
              <a:rPr lang="en-US" b="0" i="1" baseline="0" dirty="0" smtClean="0"/>
              <a:t>on the commended list for 2016  </a:t>
            </a:r>
            <a:br>
              <a:rPr lang="en-US" b="0" i="1" baseline="0" dirty="0" smtClean="0"/>
            </a:br>
            <a:r>
              <a:rPr lang="en-US" b="1" i="1" dirty="0" err="1" smtClean="0"/>
              <a:t>Somos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como</a:t>
            </a:r>
            <a:r>
              <a:rPr lang="en-US" b="1" i="1" dirty="0" smtClean="0"/>
              <a:t> </a:t>
            </a:r>
            <a:r>
              <a:rPr lang="en-US" b="1" i="1" dirty="0" err="1" smtClean="0"/>
              <a:t>las</a:t>
            </a:r>
            <a:r>
              <a:rPr lang="en-US" b="1" i="1" dirty="0" smtClean="0"/>
              <a:t> </a:t>
            </a:r>
            <a:r>
              <a:rPr lang="en-US" b="1" i="1" dirty="0" err="1" smtClean="0"/>
              <a:t>nubes</a:t>
            </a:r>
            <a:r>
              <a:rPr lang="en-US" b="1" i="1" dirty="0" smtClean="0"/>
              <a:t> / We are Like the Clouds</a:t>
            </a:r>
            <a:r>
              <a:rPr lang="en-US" dirty="0" smtClean="0"/>
              <a:t> on the commended list for 2017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6060-AC0D-4049-85AF-3F7F6030E2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13 Commended Titles,</a:t>
            </a:r>
            <a:r>
              <a:rPr lang="en-US" baseline="0" dirty="0" smtClean="0"/>
              <a:t> including Jorge </a:t>
            </a:r>
            <a:r>
              <a:rPr lang="en-US" baseline="0" dirty="0" err="1" smtClean="0"/>
              <a:t>Argueta’s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Somos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nubes</a:t>
            </a:r>
            <a:r>
              <a:rPr lang="en-US" b="1" baseline="0" dirty="0" smtClean="0"/>
              <a:t> / We Are Like the Clouds </a:t>
            </a:r>
            <a:r>
              <a:rPr lang="en-US" baseline="0" dirty="0" smtClean="0"/>
              <a:t>and Duncan </a:t>
            </a:r>
            <a:r>
              <a:rPr lang="en-US" baseline="0" dirty="0" err="1" smtClean="0"/>
              <a:t>Tonatiuh’s</a:t>
            </a:r>
            <a:r>
              <a:rPr lang="en-US" baseline="0" dirty="0" smtClean="0"/>
              <a:t> </a:t>
            </a:r>
            <a:r>
              <a:rPr lang="en-US" b="1" baseline="0" dirty="0" smtClean="0"/>
              <a:t>The Princess and The Warrior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6060-AC0D-4049-85AF-3F7F6030E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473523-59AA-48F7-8E0C-100D1F2B5380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smithsonianmag.com/smithsonian-institution/bringing-taino-peoples-back-history-180967637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bbc.com/news/world-latin-america-1957614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5450" y="1246188"/>
            <a:ext cx="8261350" cy="15732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Americas Award Workshop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with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cap="none" dirty="0" smtClean="0">
                <a:solidFill>
                  <a:srgbClr val="383838"/>
                </a:solidFill>
              </a:rPr>
              <a:t>Margarita Engle</a:t>
            </a:r>
            <a:br>
              <a:rPr lang="en-US" cap="none" dirty="0" smtClean="0">
                <a:solidFill>
                  <a:srgbClr val="383838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600" i="1" dirty="0" smtClean="0"/>
              <a:t>A </a:t>
            </a:r>
            <a:r>
              <a:rPr lang="en-US" sz="1600" i="1" dirty="0"/>
              <a:t>professional development workshop for </a:t>
            </a:r>
            <a:r>
              <a:rPr lang="en-US" sz="1600" i="1" dirty="0" smtClean="0"/>
              <a:t>Educators</a:t>
            </a: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  <p:sp>
        <p:nvSpPr>
          <p:cNvPr id="5" name="Subtitle 4"/>
          <p:cNvSpPr>
            <a:spLocks noGrp="1"/>
          </p:cNvSpPr>
          <p:nvPr>
            <p:ph idx="4294967295"/>
          </p:nvPr>
        </p:nvSpPr>
        <p:spPr>
          <a:xfrm>
            <a:off x="533400" y="2590800"/>
            <a:ext cx="3810000" cy="43735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 algn="r">
              <a:buNone/>
            </a:pPr>
            <a:endParaRPr lang="en-US" sz="2000" dirty="0"/>
          </a:p>
          <a:p>
            <a:pPr marL="114300" indent="0" algn="r">
              <a:buNone/>
            </a:pPr>
            <a:endParaRPr lang="en-US" sz="2000" dirty="0" smtClean="0"/>
          </a:p>
          <a:p>
            <a:pPr marL="114300" indent="0" algn="r">
              <a:buNone/>
            </a:pPr>
            <a:r>
              <a:rPr lang="en-US" sz="2000" dirty="0" smtClean="0"/>
              <a:t>February 27, 2018</a:t>
            </a:r>
          </a:p>
          <a:p>
            <a:pPr marL="114300" indent="0" algn="r">
              <a:buNone/>
            </a:pPr>
            <a:r>
              <a:rPr lang="en-US" sz="2000" dirty="0" smtClean="0"/>
              <a:t>4:30 – 7:30 p.m.</a:t>
            </a:r>
          </a:p>
          <a:p>
            <a:pPr marL="114300" indent="0" algn="r">
              <a:buNone/>
            </a:pPr>
            <a:r>
              <a:rPr lang="en-US" sz="2000" dirty="0" smtClean="0"/>
              <a:t>Stanford University</a:t>
            </a:r>
            <a:endParaRPr lang="en-US" sz="2000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7909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82900"/>
            <a:ext cx="249500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Panama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3" y="1524000"/>
            <a:ext cx="7899478" cy="4713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534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Panama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" y="1524000"/>
            <a:ext cx="7726329" cy="4713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525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3" y="2141240"/>
            <a:ext cx="8031553" cy="383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Panama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219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0" y="2141240"/>
            <a:ext cx="7253378" cy="383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Panama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257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298906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Panama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32460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Dave Rumsey Map Collection – Map Date: 1912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64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Indigenous Peoples</a:t>
            </a:r>
            <a:b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</a:br>
            <a:r>
              <a:rPr lang="en-US" dirty="0" err="1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Taíno</a:t>
            </a:r>
            <a:r>
              <a:rPr lang="en-US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 (</a:t>
            </a:r>
            <a:r>
              <a:rPr lang="en-US" dirty="0" err="1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Aruaco</a:t>
            </a:r>
            <a:r>
              <a:rPr lang="en-US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/Arawak)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71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Eastern and Western </a:t>
            </a:r>
            <a:r>
              <a:rPr lang="en-US" dirty="0" err="1" smtClean="0"/>
              <a:t>Nahuatl</a:t>
            </a:r>
            <a:r>
              <a:rPr lang="en-US" dirty="0" smtClean="0"/>
              <a:t> dialects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24620"/>
            <a:ext cx="7772400" cy="4523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246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</a:t>
            </a:r>
            <a:r>
              <a:rPr lang="en-US" sz="1200" dirty="0" smtClean="0">
                <a:solidFill>
                  <a:srgbClr val="0000FF"/>
                </a:solidFill>
                <a:hlinkClick r:id="rId4"/>
              </a:rPr>
              <a:t>Smithsonian.com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/>
              <a:t>– Visit for article on </a:t>
            </a:r>
            <a:r>
              <a:rPr lang="en-US" sz="1200" dirty="0" err="1" smtClean="0"/>
              <a:t>Taíno</a:t>
            </a:r>
            <a:r>
              <a:rPr lang="en-US" sz="1200" dirty="0" smtClean="0"/>
              <a:t>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426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" y="2367677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1492 </a:t>
            </a:r>
            <a:r>
              <a:rPr lang="en-US" dirty="0"/>
              <a:t>- The navigator Christopher Columbus claims Cuba for </a:t>
            </a:r>
            <a:r>
              <a:rPr lang="en-US" dirty="0" smtClean="0"/>
              <a:t>Spain</a:t>
            </a:r>
          </a:p>
          <a:p>
            <a:endParaRPr lang="en-US" dirty="0"/>
          </a:p>
          <a:p>
            <a:r>
              <a:rPr lang="en-US" b="1" i="1" dirty="0"/>
              <a:t>1493</a:t>
            </a:r>
            <a:r>
              <a:rPr lang="en-US" i="1" dirty="0"/>
              <a:t> - First reference to </a:t>
            </a:r>
            <a:r>
              <a:rPr lang="en-US" i="1" dirty="0" err="1">
                <a:solidFill>
                  <a:srgbClr val="CF543F"/>
                </a:solidFill>
              </a:rPr>
              <a:t>Taíno</a:t>
            </a:r>
            <a:r>
              <a:rPr lang="en-US" i="1" dirty="0">
                <a:solidFill>
                  <a:srgbClr val="CF543F"/>
                </a:solidFill>
              </a:rPr>
              <a:t> </a:t>
            </a:r>
            <a:r>
              <a:rPr lang="en-US" i="1" dirty="0"/>
              <a:t>people, as they were named by </a:t>
            </a:r>
            <a:r>
              <a:rPr lang="en-US" i="1" dirty="0" smtClean="0"/>
              <a:t>conquistadors</a:t>
            </a:r>
          </a:p>
          <a:p>
            <a:endParaRPr lang="en-US" dirty="0"/>
          </a:p>
          <a:p>
            <a:r>
              <a:rPr lang="en-US" b="1" dirty="0"/>
              <a:t>1511 </a:t>
            </a:r>
            <a:r>
              <a:rPr lang="en-US" dirty="0"/>
              <a:t>- </a:t>
            </a:r>
            <a:r>
              <a:rPr lang="en-US" dirty="0">
                <a:solidFill>
                  <a:schemeClr val="accent2"/>
                </a:solidFill>
              </a:rPr>
              <a:t>Spanish conquest </a:t>
            </a:r>
            <a:r>
              <a:rPr lang="en-US" dirty="0"/>
              <a:t>begins under the leadership of Diego de Velazquez, who establishes Baracoa and other settlements.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1526 </a:t>
            </a:r>
            <a:r>
              <a:rPr lang="en-US" dirty="0"/>
              <a:t>- Importing of </a:t>
            </a:r>
            <a:r>
              <a:rPr lang="en-US" dirty="0">
                <a:solidFill>
                  <a:srgbClr val="CF543F"/>
                </a:solidFill>
              </a:rPr>
              <a:t>slaves</a:t>
            </a:r>
            <a:r>
              <a:rPr lang="en-US" dirty="0"/>
              <a:t> from Africa </a:t>
            </a:r>
            <a:r>
              <a:rPr lang="en-US" dirty="0" smtClean="0"/>
              <a:t>begins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38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Primarily excerpts from </a:t>
            </a:r>
            <a:r>
              <a:rPr lang="en-US" sz="1600" dirty="0" smtClean="0">
                <a:hlinkClick r:id="rId3"/>
              </a:rPr>
              <a:t>BBC – 4 October 2017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with additional entries as relevant to Margarita Engle books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466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106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1812 </a:t>
            </a:r>
            <a:r>
              <a:rPr lang="en-US" i="1" dirty="0" smtClean="0"/>
              <a:t>– </a:t>
            </a:r>
            <a:r>
              <a:rPr lang="en-US" i="1" dirty="0" smtClean="0">
                <a:solidFill>
                  <a:srgbClr val="CF543F"/>
                </a:solidFill>
              </a:rPr>
              <a:t>Slave rebellion </a:t>
            </a:r>
            <a:r>
              <a:rPr lang="en-US" i="1" dirty="0" smtClean="0"/>
              <a:t>repressed</a:t>
            </a:r>
          </a:p>
          <a:p>
            <a:endParaRPr lang="en-US" b="1" i="1" dirty="0" smtClean="0"/>
          </a:p>
          <a:p>
            <a:r>
              <a:rPr lang="en-US" b="1" i="1" dirty="0" smtClean="0"/>
              <a:t>1844</a:t>
            </a:r>
            <a:r>
              <a:rPr lang="en-US" i="1" dirty="0" smtClean="0"/>
              <a:t> </a:t>
            </a:r>
            <a:r>
              <a:rPr lang="en-US" i="1" dirty="0"/>
              <a:t>- </a:t>
            </a:r>
            <a:r>
              <a:rPr lang="en-US" i="1" dirty="0" err="1"/>
              <a:t>Año</a:t>
            </a:r>
            <a:r>
              <a:rPr lang="en-US" i="1" dirty="0"/>
              <a:t> del Cuero (Year of the Lash) - False rumors of slave rebellion resulting in </a:t>
            </a:r>
            <a:r>
              <a:rPr lang="en-US" i="1" dirty="0">
                <a:solidFill>
                  <a:schemeClr val="accent2"/>
                </a:solidFill>
              </a:rPr>
              <a:t>arrest and execution </a:t>
            </a:r>
            <a:r>
              <a:rPr lang="en-US" i="1" dirty="0"/>
              <a:t>of hundreds of people of all races, including </a:t>
            </a:r>
            <a:r>
              <a:rPr lang="en-US" i="1" dirty="0">
                <a:solidFill>
                  <a:srgbClr val="CF543F"/>
                </a:solidFill>
              </a:rPr>
              <a:t>slaves and </a:t>
            </a:r>
            <a:r>
              <a:rPr lang="en-US" i="1" dirty="0" smtClean="0">
                <a:solidFill>
                  <a:srgbClr val="CF543F"/>
                </a:solidFill>
              </a:rPr>
              <a:t>poets</a:t>
            </a:r>
          </a:p>
          <a:p>
            <a:endParaRPr lang="en-US" dirty="0"/>
          </a:p>
          <a:p>
            <a:r>
              <a:rPr lang="en-US" b="1" i="1" dirty="0"/>
              <a:t>1847-74</a:t>
            </a:r>
            <a:r>
              <a:rPr lang="en-US" i="1" dirty="0"/>
              <a:t> - </a:t>
            </a:r>
            <a:r>
              <a:rPr lang="en-US" i="1" dirty="0">
                <a:solidFill>
                  <a:srgbClr val="CF543F"/>
                </a:solidFill>
              </a:rPr>
              <a:t>Chinese Indentured Workers </a:t>
            </a:r>
            <a:r>
              <a:rPr lang="en-US" i="1" dirty="0"/>
              <a:t>in Cuba </a:t>
            </a:r>
            <a:r>
              <a:rPr lang="en-US" i="1" dirty="0" smtClean="0"/>
              <a:t>Contracts</a:t>
            </a:r>
          </a:p>
          <a:p>
            <a:endParaRPr lang="en-US" i="1" dirty="0"/>
          </a:p>
          <a:p>
            <a:r>
              <a:rPr lang="en-US" b="1" i="1" dirty="0" smtClean="0"/>
              <a:t>1858</a:t>
            </a:r>
            <a:r>
              <a:rPr lang="en-US" i="1" dirty="0" smtClean="0"/>
              <a:t> – US makes </a:t>
            </a:r>
            <a:r>
              <a:rPr lang="en-US" i="1" dirty="0" smtClean="0">
                <a:solidFill>
                  <a:srgbClr val="CF543F"/>
                </a:solidFill>
              </a:rPr>
              <a:t>offer to buy Cuba</a:t>
            </a:r>
            <a:r>
              <a:rPr lang="en-US" i="1" dirty="0" smtClean="0"/>
              <a:t>; Spain refuses</a:t>
            </a:r>
          </a:p>
          <a:p>
            <a:endParaRPr lang="en-US" dirty="0"/>
          </a:p>
          <a:p>
            <a:r>
              <a:rPr lang="en-US" b="1" dirty="0"/>
              <a:t>1868-78</a:t>
            </a:r>
            <a:r>
              <a:rPr lang="en-US" dirty="0"/>
              <a:t> - </a:t>
            </a:r>
            <a:r>
              <a:rPr lang="en-US" dirty="0">
                <a:solidFill>
                  <a:srgbClr val="CF543F"/>
                </a:solidFill>
              </a:rPr>
              <a:t>Ten Years War of independence </a:t>
            </a:r>
            <a:r>
              <a:rPr lang="en-US" dirty="0"/>
              <a:t>ends in a truce with Spain promising reforms and greater autonomy - promises that were mostly never </a:t>
            </a:r>
            <a:r>
              <a:rPr lang="en-US" dirty="0" smtClean="0"/>
              <a:t>met</a:t>
            </a:r>
          </a:p>
          <a:p>
            <a:endParaRPr lang="en-US" dirty="0"/>
          </a:p>
          <a:p>
            <a:r>
              <a:rPr lang="en-US" b="1" i="1" dirty="0" smtClean="0"/>
              <a:t>1870-80</a:t>
            </a:r>
            <a:r>
              <a:rPr lang="en-US" i="1" dirty="0" smtClean="0"/>
              <a:t> </a:t>
            </a:r>
            <a:r>
              <a:rPr lang="en-US" i="1" dirty="0"/>
              <a:t>- </a:t>
            </a:r>
            <a:r>
              <a:rPr lang="en-US" i="1" dirty="0">
                <a:solidFill>
                  <a:srgbClr val="CF543F"/>
                </a:solidFill>
              </a:rPr>
              <a:t>Anti-Asian </a:t>
            </a:r>
            <a:r>
              <a:rPr lang="en-US" i="1" dirty="0" smtClean="0">
                <a:solidFill>
                  <a:srgbClr val="CF543F"/>
                </a:solidFill>
              </a:rPr>
              <a:t>Riots throughout the US West (Los Angeles in 1871)</a:t>
            </a:r>
          </a:p>
          <a:p>
            <a:endParaRPr lang="en-US" i="1" dirty="0"/>
          </a:p>
          <a:p>
            <a:r>
              <a:rPr lang="en-US" b="1" i="1" dirty="0" smtClean="0"/>
              <a:t>1880-86 </a:t>
            </a:r>
            <a:r>
              <a:rPr lang="en-US" i="1" dirty="0" smtClean="0"/>
              <a:t>– Gradual abolition of slavery throughout Cuba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526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534400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b="1" dirty="0"/>
              <a:t>1895-98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i="1" dirty="0" smtClean="0"/>
              <a:t>Poet</a:t>
            </a:r>
            <a:r>
              <a:rPr lang="en-US" sz="1600" dirty="0" smtClean="0"/>
              <a:t> Jose </a:t>
            </a:r>
            <a:r>
              <a:rPr lang="en-US" sz="1600" dirty="0"/>
              <a:t>Marti leads a </a:t>
            </a:r>
            <a:r>
              <a:rPr lang="en-US" sz="1600" dirty="0">
                <a:solidFill>
                  <a:srgbClr val="CF543F"/>
                </a:solidFill>
              </a:rPr>
              <a:t>second war of independence</a:t>
            </a:r>
            <a:r>
              <a:rPr lang="en-US" sz="1600" dirty="0"/>
              <a:t>; US declares war on </a:t>
            </a:r>
            <a:r>
              <a:rPr lang="en-US" sz="1600" dirty="0" smtClean="0"/>
              <a:t>Spain </a:t>
            </a:r>
            <a:r>
              <a:rPr lang="en-US" sz="1600" i="1" dirty="0" smtClean="0"/>
              <a:t>(Jose Marti dies in 1895 during the first battle)</a:t>
            </a:r>
          </a:p>
          <a:p>
            <a:endParaRPr lang="en-US" sz="1600" dirty="0"/>
          </a:p>
          <a:p>
            <a:r>
              <a:rPr lang="en-US" sz="1600" b="1" dirty="0"/>
              <a:t>1898 </a:t>
            </a:r>
            <a:r>
              <a:rPr lang="en-US" sz="1600" dirty="0"/>
              <a:t>- US defeats Spain, which gives up all claims to Cuba and </a:t>
            </a:r>
            <a:r>
              <a:rPr lang="en-US" sz="1600" dirty="0">
                <a:solidFill>
                  <a:srgbClr val="CF543F"/>
                </a:solidFill>
              </a:rPr>
              <a:t>cedes it to the </a:t>
            </a:r>
            <a:r>
              <a:rPr lang="en-US" sz="1600" dirty="0" smtClean="0">
                <a:solidFill>
                  <a:srgbClr val="CF543F"/>
                </a:solidFill>
              </a:rPr>
              <a:t>US</a:t>
            </a:r>
          </a:p>
          <a:p>
            <a:endParaRPr lang="en-US" sz="1600" dirty="0"/>
          </a:p>
          <a:p>
            <a:r>
              <a:rPr lang="en-US" sz="1600" b="1" dirty="0"/>
              <a:t>1902 </a:t>
            </a:r>
            <a:r>
              <a:rPr lang="en-US" sz="1600" dirty="0"/>
              <a:t>- </a:t>
            </a:r>
            <a:r>
              <a:rPr lang="en-US" sz="1600" dirty="0">
                <a:solidFill>
                  <a:srgbClr val="CF543F"/>
                </a:solidFill>
              </a:rPr>
              <a:t>Cuba becomes independent </a:t>
            </a:r>
            <a:r>
              <a:rPr lang="en-US" sz="1600" dirty="0"/>
              <a:t>with Tomas Estrada Palma as its president; however, the Platt Amendment keeps the island under US protection and gives the US the right to intervene in Cuban affairs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i="1" dirty="0"/>
              <a:t>1903-14</a:t>
            </a:r>
            <a:r>
              <a:rPr lang="en-US" sz="1600" i="1" dirty="0"/>
              <a:t> </a:t>
            </a:r>
            <a:r>
              <a:rPr lang="en-US" sz="1600" i="1" dirty="0" smtClean="0"/>
              <a:t>- Building </a:t>
            </a:r>
            <a:r>
              <a:rPr lang="en-US" sz="1600" i="1" dirty="0"/>
              <a:t>of the </a:t>
            </a:r>
            <a:r>
              <a:rPr lang="en-US" sz="1600" i="1" dirty="0">
                <a:solidFill>
                  <a:srgbClr val="CF543F"/>
                </a:solidFill>
              </a:rPr>
              <a:t>Panama </a:t>
            </a:r>
            <a:r>
              <a:rPr lang="en-US" sz="1600" i="1" dirty="0" smtClean="0">
                <a:solidFill>
                  <a:srgbClr val="CF543F"/>
                </a:solidFill>
              </a:rPr>
              <a:t>Canal</a:t>
            </a:r>
          </a:p>
          <a:p>
            <a:endParaRPr lang="en-US" sz="1600" dirty="0"/>
          </a:p>
          <a:p>
            <a:r>
              <a:rPr lang="en-US" sz="1600" b="1" dirty="0"/>
              <a:t>1906-09</a:t>
            </a:r>
            <a:r>
              <a:rPr lang="en-US" sz="1600" dirty="0"/>
              <a:t> - Estrada resigns and the </a:t>
            </a:r>
            <a:r>
              <a:rPr lang="en-US" sz="1600" dirty="0">
                <a:solidFill>
                  <a:srgbClr val="CF543F"/>
                </a:solidFill>
              </a:rPr>
              <a:t>US occupies Cuba </a:t>
            </a:r>
            <a:r>
              <a:rPr lang="en-US" sz="1600" dirty="0"/>
              <a:t>following a rebellion led by Jose Miguel Gomez.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/>
              <a:t>1909 </a:t>
            </a:r>
            <a:r>
              <a:rPr lang="en-US" sz="1600" dirty="0"/>
              <a:t>- Jose Miguel Gomez becomes president following elections supervised by the US, but is soon tarred by corruption.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/>
              <a:t>1912 </a:t>
            </a:r>
            <a:r>
              <a:rPr lang="en-US" sz="1600" dirty="0"/>
              <a:t>- </a:t>
            </a:r>
            <a:r>
              <a:rPr lang="en-US" sz="1600" dirty="0">
                <a:solidFill>
                  <a:srgbClr val="CF543F"/>
                </a:solidFill>
              </a:rPr>
              <a:t>US forces return to Cuba </a:t>
            </a:r>
            <a:r>
              <a:rPr lang="en-US" sz="1600" dirty="0"/>
              <a:t>to help put down black protests against discrimination.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i="1" dirty="0" smtClean="0"/>
              <a:t>1930s</a:t>
            </a:r>
            <a:r>
              <a:rPr lang="en-US" sz="1600" i="1" dirty="0" smtClean="0"/>
              <a:t> </a:t>
            </a:r>
            <a:r>
              <a:rPr lang="en-US" sz="1600" i="1" dirty="0"/>
              <a:t>- </a:t>
            </a:r>
            <a:r>
              <a:rPr lang="en-US" sz="1600" i="1" dirty="0" err="1">
                <a:solidFill>
                  <a:schemeClr val="accent2"/>
                </a:solidFill>
              </a:rPr>
              <a:t>Millo</a:t>
            </a:r>
            <a:r>
              <a:rPr lang="en-US" sz="1600" i="1" dirty="0">
                <a:solidFill>
                  <a:schemeClr val="accent2"/>
                </a:solidFill>
              </a:rPr>
              <a:t> Castro </a:t>
            </a:r>
            <a:r>
              <a:rPr lang="en-US" sz="1600" i="1" dirty="0" err="1" smtClean="0">
                <a:solidFill>
                  <a:schemeClr val="accent2"/>
                </a:solidFill>
              </a:rPr>
              <a:t>Zaldarriaga</a:t>
            </a:r>
            <a:r>
              <a:rPr lang="en-US" sz="1600" i="1" dirty="0" smtClean="0">
                <a:solidFill>
                  <a:schemeClr val="accent2"/>
                </a:solidFill>
              </a:rPr>
              <a:t> plays drums </a:t>
            </a:r>
            <a:r>
              <a:rPr lang="en-US" sz="1600" i="1" dirty="0" smtClean="0"/>
              <a:t>in all-girl band </a:t>
            </a:r>
            <a:r>
              <a:rPr lang="en-US" sz="1600" i="1" dirty="0" err="1" smtClean="0"/>
              <a:t>Anacoana</a:t>
            </a:r>
            <a:endParaRPr lang="en-US" sz="1600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0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348056"/>
            <a:ext cx="8534400" cy="558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1934 </a:t>
            </a:r>
            <a:r>
              <a:rPr lang="en-US" sz="1700" dirty="0"/>
              <a:t>- The </a:t>
            </a:r>
            <a:r>
              <a:rPr lang="en-US" sz="1700" dirty="0">
                <a:solidFill>
                  <a:srgbClr val="CF543F"/>
                </a:solidFill>
              </a:rPr>
              <a:t>US abandons its right to intervene </a:t>
            </a:r>
            <a:r>
              <a:rPr lang="en-US" sz="1700" dirty="0"/>
              <a:t>in Cuba's internal affairs, revises Cuba's sugar quota and changes tariffs to </a:t>
            </a:r>
            <a:r>
              <a:rPr lang="en-US" sz="1700" dirty="0" err="1"/>
              <a:t>favour</a:t>
            </a:r>
            <a:r>
              <a:rPr lang="en-US" sz="1700" dirty="0"/>
              <a:t> Cuba. 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b="1" dirty="0"/>
              <a:t>1953 </a:t>
            </a:r>
            <a:r>
              <a:rPr lang="en-US" sz="1700" dirty="0"/>
              <a:t>- Fidel Castro leads an </a:t>
            </a:r>
            <a:r>
              <a:rPr lang="en-US" sz="1700" dirty="0">
                <a:solidFill>
                  <a:srgbClr val="CF543F"/>
                </a:solidFill>
              </a:rPr>
              <a:t>unsuccessful revolt </a:t>
            </a:r>
            <a:r>
              <a:rPr lang="en-US" sz="1700" dirty="0"/>
              <a:t>against the Batista regime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 </a:t>
            </a:r>
            <a:endParaRPr lang="en-US" sz="1700" dirty="0"/>
          </a:p>
          <a:p>
            <a:r>
              <a:rPr lang="en-US" sz="1700" b="1" dirty="0"/>
              <a:t>1956 </a:t>
            </a:r>
            <a:r>
              <a:rPr lang="en-US" sz="1700" dirty="0"/>
              <a:t>- Castro lands in eastern Cuba from Mexico and takes to the Sierra </a:t>
            </a:r>
            <a:r>
              <a:rPr lang="en-US" sz="1700" dirty="0" err="1"/>
              <a:t>Maestra</a:t>
            </a:r>
            <a:r>
              <a:rPr lang="en-US" sz="1700" dirty="0"/>
              <a:t> mountains where, aided by Ernesto "</a:t>
            </a:r>
            <a:r>
              <a:rPr lang="en-US" sz="1700" dirty="0" err="1"/>
              <a:t>Che</a:t>
            </a:r>
            <a:r>
              <a:rPr lang="en-US" sz="1700" dirty="0"/>
              <a:t>" Guevara, he wages a </a:t>
            </a:r>
            <a:r>
              <a:rPr lang="en-US" sz="1700" dirty="0">
                <a:solidFill>
                  <a:srgbClr val="CF543F"/>
                </a:solidFill>
              </a:rPr>
              <a:t>guerrilla war</a:t>
            </a:r>
            <a:r>
              <a:rPr lang="en-US" sz="1700" dirty="0"/>
              <a:t>. 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b="1" dirty="0"/>
              <a:t>1958 </a:t>
            </a:r>
            <a:r>
              <a:rPr lang="en-US" sz="1700" dirty="0"/>
              <a:t>- The </a:t>
            </a:r>
            <a:r>
              <a:rPr lang="en-US" sz="1700" dirty="0">
                <a:solidFill>
                  <a:srgbClr val="CF543F"/>
                </a:solidFill>
              </a:rPr>
              <a:t>US withdraws military aid</a:t>
            </a:r>
            <a:r>
              <a:rPr lang="en-US" sz="1700" dirty="0"/>
              <a:t> to Batista. 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b="1" dirty="0"/>
              <a:t>1959 </a:t>
            </a:r>
            <a:r>
              <a:rPr lang="en-US" sz="1700" dirty="0"/>
              <a:t>- Castro leads a 9,000-strong guerrilla army into Havana, forcing Batista to flee. </a:t>
            </a:r>
            <a:r>
              <a:rPr lang="en-US" sz="1700" dirty="0">
                <a:solidFill>
                  <a:srgbClr val="CF543F"/>
                </a:solidFill>
              </a:rPr>
              <a:t>Castro becomes prime minister</a:t>
            </a:r>
            <a:r>
              <a:rPr lang="en-US" sz="1700" dirty="0"/>
              <a:t>, his brother, Raul, becomes his deputy and Guevara becomes third in command</a:t>
            </a:r>
            <a:r>
              <a:rPr lang="en-US" sz="1700" dirty="0" smtClean="0"/>
              <a:t>.</a:t>
            </a:r>
          </a:p>
          <a:p>
            <a:endParaRPr lang="en-US" sz="1700" dirty="0"/>
          </a:p>
          <a:p>
            <a:r>
              <a:rPr lang="en-US" sz="1700" b="1" dirty="0"/>
              <a:t>1960 </a:t>
            </a:r>
            <a:r>
              <a:rPr lang="en-US" sz="1700" dirty="0"/>
              <a:t>- All </a:t>
            </a:r>
            <a:r>
              <a:rPr lang="en-US" sz="1700" dirty="0">
                <a:solidFill>
                  <a:srgbClr val="CF543F"/>
                </a:solidFill>
              </a:rPr>
              <a:t>US businesses in Cuba are </a:t>
            </a:r>
            <a:r>
              <a:rPr lang="en-US" sz="1700" dirty="0" err="1">
                <a:solidFill>
                  <a:srgbClr val="CF543F"/>
                </a:solidFill>
              </a:rPr>
              <a:t>nationalised</a:t>
            </a:r>
            <a:r>
              <a:rPr lang="en-US" sz="1700" dirty="0">
                <a:solidFill>
                  <a:srgbClr val="CF543F"/>
                </a:solidFill>
              </a:rPr>
              <a:t> </a:t>
            </a:r>
            <a:r>
              <a:rPr lang="en-US" sz="1700" dirty="0"/>
              <a:t>without compensation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 </a:t>
            </a:r>
            <a:endParaRPr lang="en-US" sz="1700" dirty="0"/>
          </a:p>
          <a:p>
            <a:r>
              <a:rPr lang="en-US" sz="1700" b="1" dirty="0"/>
              <a:t>1961 </a:t>
            </a:r>
            <a:r>
              <a:rPr lang="en-US" sz="1700" dirty="0"/>
              <a:t>- </a:t>
            </a:r>
            <a:r>
              <a:rPr lang="en-US" sz="1700" dirty="0">
                <a:solidFill>
                  <a:srgbClr val="CF543F"/>
                </a:solidFill>
              </a:rPr>
              <a:t>Washington breaks off all diplomatic relations with Havana</a:t>
            </a:r>
            <a:r>
              <a:rPr lang="en-US" sz="1700" dirty="0"/>
              <a:t>. </a:t>
            </a:r>
          </a:p>
          <a:p>
            <a:r>
              <a:rPr lang="en-US" sz="1700" dirty="0"/>
              <a:t>The US sponsors an abortive invasion by Cuban exiles at the Bay of Pigs; Castro proclaims Cuba a communist state and begins to ally it with the USSR.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357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Americas Award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9925"/>
            <a:ext cx="3810000" cy="303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82" y="2237581"/>
            <a:ext cx="3810818" cy="9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5450" y="1246188"/>
            <a:ext cx="8261350" cy="15732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Americas Award Workshop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with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cap="none" dirty="0" smtClean="0">
                <a:solidFill>
                  <a:srgbClr val="383838"/>
                </a:solidFill>
              </a:rPr>
              <a:t>Margarita Engle</a:t>
            </a:r>
            <a:br>
              <a:rPr lang="en-US" cap="none" dirty="0" smtClean="0">
                <a:solidFill>
                  <a:srgbClr val="383838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600" i="1" dirty="0" smtClean="0"/>
              <a:t>A </a:t>
            </a:r>
            <a:r>
              <a:rPr lang="en-US" sz="1600" i="1" dirty="0"/>
              <a:t>professional development workshop for </a:t>
            </a:r>
            <a:r>
              <a:rPr lang="en-US" sz="1600" i="1" dirty="0" smtClean="0"/>
              <a:t>Educators</a:t>
            </a: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  <p:sp>
        <p:nvSpPr>
          <p:cNvPr id="5" name="Subtitle 4"/>
          <p:cNvSpPr>
            <a:spLocks noGrp="1"/>
          </p:cNvSpPr>
          <p:nvPr>
            <p:ph idx="4294967295"/>
          </p:nvPr>
        </p:nvSpPr>
        <p:spPr>
          <a:xfrm>
            <a:off x="533400" y="2590800"/>
            <a:ext cx="3810000" cy="43735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 algn="r">
              <a:buNone/>
            </a:pPr>
            <a:endParaRPr lang="en-US" sz="2000" dirty="0"/>
          </a:p>
          <a:p>
            <a:pPr marL="114300" indent="0" algn="r">
              <a:buNone/>
            </a:pPr>
            <a:endParaRPr lang="en-US" sz="2000" dirty="0" smtClean="0"/>
          </a:p>
          <a:p>
            <a:pPr marL="114300" indent="0" algn="r">
              <a:buNone/>
            </a:pPr>
            <a:r>
              <a:rPr lang="en-US" sz="2000" dirty="0" smtClean="0"/>
              <a:t>February 27, 2018</a:t>
            </a:r>
          </a:p>
          <a:p>
            <a:pPr marL="114300" indent="0" algn="r">
              <a:buNone/>
            </a:pPr>
            <a:r>
              <a:rPr lang="en-US" sz="2000" dirty="0" smtClean="0"/>
              <a:t>4:30 – 7:30 p.m.</a:t>
            </a:r>
          </a:p>
          <a:p>
            <a:pPr marL="114300" indent="0" algn="r">
              <a:buNone/>
            </a:pPr>
            <a:r>
              <a:rPr lang="en-US" sz="2000" dirty="0" smtClean="0"/>
              <a:t>Stanford University</a:t>
            </a:r>
            <a:endParaRPr lang="en-US" sz="2000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7909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82900"/>
            <a:ext cx="249500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/>
              <a:t>Purpose of the Americas Award</a:t>
            </a:r>
            <a:r>
              <a:rPr lang="en-US" sz="3600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cs typeface="Calibri" panose="020F0502020204030204" pitchFamily="34" charset="0"/>
              </a:rPr>
              <a:t>Encourage </a:t>
            </a:r>
            <a:r>
              <a:rPr lang="en-US" b="0" dirty="0">
                <a:cs typeface="Calibri" panose="020F0502020204030204" pitchFamily="34" charset="0"/>
              </a:rPr>
              <a:t>and commend authors, illustrators and publishers who produce quality children's and young adult books that portray Latin America, the Caribbean, or </a:t>
            </a:r>
            <a:r>
              <a:rPr lang="en-US" b="0" dirty="0" smtClean="0">
                <a:cs typeface="Calibri" panose="020F0502020204030204" pitchFamily="34" charset="0"/>
              </a:rPr>
              <a:t>Latinos.</a:t>
            </a:r>
          </a:p>
          <a:p>
            <a:pPr marL="0" indent="0">
              <a:buNone/>
            </a:pPr>
            <a:endParaRPr lang="en-US" b="0" dirty="0" smtClean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cs typeface="Calibri" panose="020F0502020204030204" pitchFamily="34" charset="0"/>
              </a:rPr>
              <a:t>Provide </a:t>
            </a:r>
            <a:r>
              <a:rPr lang="en-US" b="0" dirty="0">
                <a:cs typeface="Calibri" panose="020F0502020204030204" pitchFamily="34" charset="0"/>
              </a:rPr>
              <a:t>teachers with recommendations for classroom use, the national Consortium of Latin American Studies Programs (CLASP) offers up to two annual book awards, together with a commended list of titles.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355952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http://claspprograms.org/americasaward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842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 </a:t>
            </a:r>
            <a:r>
              <a:rPr lang="en-US" b="1" dirty="0" smtClean="0"/>
              <a:t> Recent winners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636770" cy="403167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cs typeface="Calibri" panose="020F0502020204030204" pitchFamily="34" charset="0"/>
              </a:rPr>
              <a:t>2017 </a:t>
            </a:r>
            <a:r>
              <a:rPr lang="en-US" sz="7200" dirty="0">
                <a:cs typeface="Calibri" panose="020F0502020204030204" pitchFamily="34" charset="0"/>
              </a:rPr>
              <a:t>AWARD </a:t>
            </a:r>
            <a:r>
              <a:rPr lang="en-US" sz="7200" dirty="0" smtClean="0">
                <a:cs typeface="Calibri" panose="020F0502020204030204" pitchFamily="34" charset="0"/>
              </a:rPr>
              <a:t>WINNERS</a:t>
            </a:r>
          </a:p>
          <a:p>
            <a:endParaRPr lang="en-US" sz="3200" dirty="0">
              <a:cs typeface="Calibri" panose="020F0502020204030204" pitchFamily="34" charset="0"/>
            </a:endParaRPr>
          </a:p>
          <a:p>
            <a:pPr lvl="1"/>
            <a:r>
              <a:rPr lang="en-US" sz="6400" b="1" i="1" dirty="0">
                <a:cs typeface="Calibri" panose="020F0502020204030204" pitchFamily="34" charset="0"/>
              </a:rPr>
              <a:t>Ada’s Violin </a:t>
            </a:r>
            <a:r>
              <a:rPr lang="en-US" sz="6400" i="1" dirty="0">
                <a:cs typeface="Calibri" panose="020F0502020204030204" pitchFamily="34" charset="0"/>
              </a:rPr>
              <a:t>written by Susan Hood and illustrated by Sally </a:t>
            </a:r>
            <a:r>
              <a:rPr lang="en-US" sz="6400" i="1" dirty="0" err="1">
                <a:cs typeface="Calibri" panose="020F0502020204030204" pitchFamily="34" charset="0"/>
              </a:rPr>
              <a:t>Wern</a:t>
            </a:r>
            <a:r>
              <a:rPr lang="en-US" sz="6400" i="1" dirty="0">
                <a:cs typeface="Calibri" panose="020F0502020204030204" pitchFamily="34" charset="0"/>
              </a:rPr>
              <a:t> Comport. Simon &amp; Schuster Books for Young Readers, 2016</a:t>
            </a:r>
            <a:r>
              <a:rPr lang="en-US" sz="6400" i="1" dirty="0" smtClean="0">
                <a:cs typeface="Calibri" panose="020F0502020204030204" pitchFamily="34" charset="0"/>
              </a:rPr>
              <a:t>.</a:t>
            </a:r>
          </a:p>
          <a:p>
            <a:pPr marL="411480" lvl="1" indent="0">
              <a:buNone/>
            </a:pPr>
            <a:endParaRPr lang="en-US" sz="3200" dirty="0" smtClean="0">
              <a:cs typeface="Calibri" panose="020F0502020204030204" pitchFamily="34" charset="0"/>
            </a:endParaRPr>
          </a:p>
          <a:p>
            <a:pPr lvl="1"/>
            <a:r>
              <a:rPr lang="en-US" sz="6400" b="1" i="1" dirty="0">
                <a:cs typeface="Calibri" panose="020F0502020204030204" pitchFamily="34" charset="0"/>
              </a:rPr>
              <a:t>The Only Road</a:t>
            </a:r>
            <a:r>
              <a:rPr lang="en-US" sz="6400" i="1" dirty="0">
                <a:cs typeface="Calibri" panose="020F0502020204030204" pitchFamily="34" charset="0"/>
              </a:rPr>
              <a:t> written by Alexandra Diaz. Simon &amp; Schuster, 2016.</a:t>
            </a:r>
            <a:endParaRPr lang="en-US" sz="7200" dirty="0" smtClean="0"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7200" dirty="0">
              <a:cs typeface="Calibri" panose="020F0502020204030204" pitchFamily="34" charset="0"/>
            </a:endParaRPr>
          </a:p>
          <a:p>
            <a:r>
              <a:rPr lang="en-US" sz="7200" dirty="0" smtClean="0">
                <a:cs typeface="Calibri" panose="020F0502020204030204" pitchFamily="34" charset="0"/>
              </a:rPr>
              <a:t>2017 </a:t>
            </a:r>
            <a:r>
              <a:rPr lang="en-US" sz="7200" dirty="0">
                <a:cs typeface="Calibri" panose="020F0502020204030204" pitchFamily="34" charset="0"/>
              </a:rPr>
              <a:t>HONORABLE </a:t>
            </a:r>
            <a:r>
              <a:rPr lang="en-US" sz="7200" dirty="0" smtClean="0">
                <a:cs typeface="Calibri" panose="020F0502020204030204" pitchFamily="34" charset="0"/>
              </a:rPr>
              <a:t>MENTIONS</a:t>
            </a:r>
          </a:p>
          <a:p>
            <a:endParaRPr lang="en-US" sz="4000" dirty="0">
              <a:cs typeface="Calibri" panose="020F0502020204030204" pitchFamily="34" charset="0"/>
            </a:endParaRPr>
          </a:p>
          <a:p>
            <a:pPr lvl="1"/>
            <a:r>
              <a:rPr lang="en-US" sz="5600" b="1" i="1" dirty="0" err="1">
                <a:cs typeface="Calibri" panose="020F0502020204030204" pitchFamily="34" charset="0"/>
              </a:rPr>
              <a:t>Malaika’s</a:t>
            </a:r>
            <a:r>
              <a:rPr lang="en-US" sz="5600" b="1" i="1" dirty="0">
                <a:cs typeface="Calibri" panose="020F0502020204030204" pitchFamily="34" charset="0"/>
              </a:rPr>
              <a:t> Costume </a:t>
            </a:r>
            <a:r>
              <a:rPr lang="en-US" sz="5600" i="1" dirty="0">
                <a:cs typeface="Calibri" panose="020F0502020204030204" pitchFamily="34" charset="0"/>
              </a:rPr>
              <a:t>written by Nadia L. </a:t>
            </a:r>
            <a:r>
              <a:rPr lang="en-US" sz="5600" i="1" dirty="0" err="1">
                <a:cs typeface="Calibri" panose="020F0502020204030204" pitchFamily="34" charset="0"/>
              </a:rPr>
              <a:t>Hohn</a:t>
            </a:r>
            <a:r>
              <a:rPr lang="en-US" sz="5600" i="1" dirty="0">
                <a:cs typeface="Calibri" panose="020F0502020204030204" pitchFamily="34" charset="0"/>
              </a:rPr>
              <a:t> and illustrated by Irene </a:t>
            </a:r>
            <a:r>
              <a:rPr lang="en-US" sz="5600" i="1" dirty="0" err="1">
                <a:cs typeface="Calibri" panose="020F0502020204030204" pitchFamily="34" charset="0"/>
              </a:rPr>
              <a:t>Luxbacher</a:t>
            </a:r>
            <a:r>
              <a:rPr lang="en-US" sz="5600" i="1" dirty="0">
                <a:cs typeface="Calibri" panose="020F0502020204030204" pitchFamily="34" charset="0"/>
              </a:rPr>
              <a:t>. </a:t>
            </a:r>
            <a:r>
              <a:rPr lang="en-US" sz="5600" i="1" dirty="0" err="1">
                <a:cs typeface="Calibri" panose="020F0502020204030204" pitchFamily="34" charset="0"/>
              </a:rPr>
              <a:t>Groundwood</a:t>
            </a:r>
            <a:r>
              <a:rPr lang="en-US" sz="5600" i="1" dirty="0">
                <a:cs typeface="Calibri" panose="020F0502020204030204" pitchFamily="34" charset="0"/>
              </a:rPr>
              <a:t> Books, 2016</a:t>
            </a:r>
            <a:r>
              <a:rPr lang="en-US" sz="5600" i="1" dirty="0" smtClean="0">
                <a:cs typeface="Calibri" panose="020F0502020204030204" pitchFamily="34" charset="0"/>
              </a:rPr>
              <a:t>.</a:t>
            </a:r>
          </a:p>
          <a:p>
            <a:pPr marL="411480" lvl="1" indent="0">
              <a:buNone/>
            </a:pPr>
            <a:endParaRPr lang="en-US" sz="5600" i="1" dirty="0">
              <a:cs typeface="Calibri" panose="020F0502020204030204" pitchFamily="34" charset="0"/>
            </a:endParaRPr>
          </a:p>
          <a:p>
            <a:pPr lvl="1"/>
            <a:r>
              <a:rPr lang="en-US" sz="5600" b="1" i="1" dirty="0">
                <a:cs typeface="Calibri" panose="020F0502020204030204" pitchFamily="34" charset="0"/>
              </a:rPr>
              <a:t>The Distance Between Us </a:t>
            </a:r>
            <a:r>
              <a:rPr lang="en-US" sz="5600" i="1" dirty="0">
                <a:cs typeface="Calibri" panose="020F0502020204030204" pitchFamily="34" charset="0"/>
              </a:rPr>
              <a:t>written by Reyna Grande. Aladdin, Simon &amp; Schuster, 2016.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9369"/>
          <a:stretch/>
        </p:blipFill>
        <p:spPr>
          <a:xfrm>
            <a:off x="5029200" y="1752600"/>
            <a:ext cx="3394236" cy="233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295400" y="6355952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http://claspprograms.org/americasaward</a:t>
            </a:r>
            <a:endParaRPr lang="en-US" sz="1400" dirty="0"/>
          </a:p>
        </p:txBody>
      </p:sp>
      <p:pic>
        <p:nvPicPr>
          <p:cNvPr id="4" name="Picture 3" descr="28954073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91000"/>
            <a:ext cx="1490472" cy="2254695"/>
          </a:xfrm>
          <a:prstGeom prst="rect">
            <a:avLst/>
          </a:prstGeom>
        </p:spPr>
      </p:pic>
      <p:pic>
        <p:nvPicPr>
          <p:cNvPr id="7" name="Picture 6" descr="2598678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218000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>
          <a:xfrm>
            <a:off x="3846944" y="369380"/>
            <a:ext cx="1447800" cy="10899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Américas</a:t>
            </a:r>
            <a:r>
              <a:rPr lang="en-US" sz="1600" dirty="0"/>
              <a:t> Award is sponsored by CLASP and coordinated by the </a:t>
            </a:r>
            <a:r>
              <a:rPr lang="en-US" sz="1600" b="1" dirty="0"/>
              <a:t>Stone Center for Latin American Studies at Tulane University</a:t>
            </a:r>
            <a:r>
              <a:rPr lang="en-US" sz="1600" dirty="0"/>
              <a:t>. Additional funding is provided by </a:t>
            </a:r>
            <a:r>
              <a:rPr lang="en-US" sz="1600" b="1" dirty="0"/>
              <a:t>Florida International University</a:t>
            </a:r>
            <a:r>
              <a:rPr lang="en-US" sz="1600" dirty="0"/>
              <a:t>, </a:t>
            </a:r>
            <a:r>
              <a:rPr lang="en-US" sz="1600" b="1" dirty="0"/>
              <a:t>Stanford University</a:t>
            </a:r>
            <a:r>
              <a:rPr lang="en-US" sz="1600" dirty="0"/>
              <a:t>, </a:t>
            </a:r>
            <a:r>
              <a:rPr lang="en-US" sz="1600" b="1" dirty="0"/>
              <a:t>The Ohio State University</a:t>
            </a:r>
            <a:r>
              <a:rPr lang="en-US" sz="1600" dirty="0"/>
              <a:t>, </a:t>
            </a:r>
            <a:r>
              <a:rPr lang="en-US" sz="1600" b="1" dirty="0"/>
              <a:t>University of New Mexico</a:t>
            </a:r>
            <a:r>
              <a:rPr lang="en-US" sz="1600" dirty="0"/>
              <a:t>, </a:t>
            </a:r>
            <a:r>
              <a:rPr lang="en-US" sz="1600" b="1" dirty="0"/>
              <a:t>University of Utah</a:t>
            </a:r>
            <a:r>
              <a:rPr lang="en-US" sz="1600" dirty="0"/>
              <a:t>, </a:t>
            </a:r>
            <a:r>
              <a:rPr lang="en-US" sz="1600" b="1" dirty="0"/>
              <a:t>University of Wisconsin</a:t>
            </a:r>
            <a:r>
              <a:rPr lang="en-US" sz="1600" dirty="0"/>
              <a:t>, </a:t>
            </a:r>
            <a:r>
              <a:rPr lang="en-US" sz="1600" b="1" dirty="0"/>
              <a:t>Milwaukee</a:t>
            </a:r>
            <a:r>
              <a:rPr lang="en-US" sz="1600" dirty="0"/>
              <a:t>, and </a:t>
            </a:r>
            <a:r>
              <a:rPr lang="en-US" sz="1600" b="1" dirty="0"/>
              <a:t>Vanderbilt University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Today’s </a:t>
            </a:r>
            <a:r>
              <a:rPr lang="en-US" sz="1600" dirty="0" err="1"/>
              <a:t>Américas</a:t>
            </a:r>
            <a:r>
              <a:rPr lang="en-US" sz="1600" dirty="0"/>
              <a:t> </a:t>
            </a:r>
            <a:r>
              <a:rPr lang="en-US" sz="1600" dirty="0" smtClean="0"/>
              <a:t>Award Workshop at Stanford University is made possible by the </a:t>
            </a:r>
            <a:r>
              <a:rPr lang="en-US" sz="1600" b="1" dirty="0" smtClean="0"/>
              <a:t>Center for Latin American Studies (CLAS) </a:t>
            </a:r>
            <a:r>
              <a:rPr lang="en-US" sz="1600" dirty="0" smtClean="0"/>
              <a:t>and funding from the </a:t>
            </a:r>
            <a:r>
              <a:rPr lang="en-US" sz="1600" b="1" dirty="0" smtClean="0"/>
              <a:t>U.S. Department of Education Title VI National Resource Center Grant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355952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http://claspprograms.org/americasaward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9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3" y="1524000"/>
            <a:ext cx="7899478" cy="4713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440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Cuba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8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4" y="1665596"/>
            <a:ext cx="8184635" cy="4429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440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Cuba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54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8" y="1747421"/>
            <a:ext cx="7658429" cy="427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Cuba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423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5771" r="5182" b="14839"/>
          <a:stretch/>
        </p:blipFill>
        <p:spPr>
          <a:xfrm>
            <a:off x="1524000" y="1274721"/>
            <a:ext cx="6172200" cy="503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Cuba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3246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</a:t>
            </a:r>
            <a:r>
              <a:rPr lang="en-US" sz="1200" dirty="0"/>
              <a:t>Dave Rumsey Map </a:t>
            </a:r>
            <a:r>
              <a:rPr lang="en-US" sz="1200" dirty="0" smtClean="0"/>
              <a:t>Collection -- </a:t>
            </a:r>
            <a:r>
              <a:rPr lang="en-US" sz="1200" dirty="0"/>
              <a:t>Map Date: </a:t>
            </a:r>
            <a:r>
              <a:rPr lang="en-US" sz="1200" dirty="0" smtClean="0"/>
              <a:t>1874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7734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2471</TotalTime>
  <Words>1009</Words>
  <Application>Microsoft Macintosh PowerPoint</Application>
  <PresentationFormat>On-screen Show (4:3)</PresentationFormat>
  <Paragraphs>165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Americas Award Workshop with  Margarita Engle  A professional development workshop for Educators </vt:lpstr>
      <vt:lpstr>Americas Award</vt:lpstr>
      <vt:lpstr> Purpose of the Americas Award  </vt:lpstr>
      <vt:lpstr>  Recent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Americas Award Workshop with  Margarita Engle  A professional development workshop for Educators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Aufdermauer, Molly</dc:creator>
  <cp:lastModifiedBy>Molly Aufdermauer</cp:lastModifiedBy>
  <cp:revision>41</cp:revision>
  <dcterms:created xsi:type="dcterms:W3CDTF">2015-02-05T18:24:12Z</dcterms:created>
  <dcterms:modified xsi:type="dcterms:W3CDTF">2018-02-27T23:31:49Z</dcterms:modified>
</cp:coreProperties>
</file>