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57" r:id="rId4"/>
    <p:sldId id="259" r:id="rId5"/>
    <p:sldId id="262" r:id="rId6"/>
    <p:sldId id="267" r:id="rId7"/>
    <p:sldId id="268" r:id="rId8"/>
    <p:sldId id="269" r:id="rId9"/>
    <p:sldId id="271" r:id="rId10"/>
    <p:sldId id="272" r:id="rId11"/>
    <p:sldId id="273" r:id="rId12"/>
    <p:sldId id="275" r:id="rId13"/>
    <p:sldId id="277" r:id="rId14"/>
    <p:sldId id="280" r:id="rId15"/>
    <p:sldId id="279" r:id="rId16"/>
    <p:sldId id="282" r:id="rId17"/>
    <p:sldId id="276" r:id="rId18"/>
    <p:sldId id="281" r:id="rId19"/>
    <p:sldId id="28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57E0-9A22-4C13-904E-160237183CAA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F63E-ADAC-41E3-B9D9-C9405D1AA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Molly</a:t>
            </a:r>
          </a:p>
          <a:p>
            <a:r>
              <a:rPr lang="en-US" dirty="0" smtClean="0"/>
              <a:t>Elizabeth</a:t>
            </a:r>
          </a:p>
          <a:p>
            <a:r>
              <a:rPr lang="en-US" dirty="0" smtClean="0"/>
              <a:t>Francisco</a:t>
            </a:r>
            <a:r>
              <a:rPr lang="en-US" baseline="0" dirty="0" smtClean="0"/>
              <a:t> Jimenez (full bio later)</a:t>
            </a:r>
          </a:p>
          <a:p>
            <a:r>
              <a:rPr lang="en-US" baseline="0" dirty="0" smtClean="0"/>
              <a:t>Teachers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to the _____ Volcano in</a:t>
            </a:r>
            <a:r>
              <a:rPr lang="en-US" baseline="0" dirty="0" smtClean="0"/>
              <a:t> one direction and the San Jacinto Mountain in the other.</a:t>
            </a:r>
          </a:p>
          <a:p>
            <a:r>
              <a:rPr lang="en-US" baseline="0" dirty="0" smtClean="0"/>
              <a:t>I know that Jorge will be giving you a more intimate look into the neighborhood, so I will leave this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Jorge </a:t>
            </a:r>
            <a:r>
              <a:rPr lang="en-US" dirty="0" err="1" smtClean="0"/>
              <a:t>Argueta</a:t>
            </a:r>
            <a:r>
              <a:rPr lang="en-US" dirty="0" smtClean="0"/>
              <a:t> won the Americas Award for </a:t>
            </a:r>
            <a:r>
              <a:rPr lang="en-US" b="1" i="1" dirty="0" smtClean="0"/>
              <a:t>A Movie in my Pillow / </a:t>
            </a:r>
            <a:r>
              <a:rPr lang="en-US" b="1" i="1" dirty="0" err="1" smtClean="0"/>
              <a:t>Una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</a:t>
            </a:r>
            <a:r>
              <a:rPr lang="en-US" b="1" i="1" dirty="0" err="1" smtClean="0"/>
              <a:t>elícula</a:t>
            </a:r>
            <a:r>
              <a:rPr lang="en-US" b="1" i="1" dirty="0" smtClean="0"/>
              <a:t> en mi </a:t>
            </a:r>
            <a:r>
              <a:rPr lang="en-US" b="1" i="1" dirty="0" err="1" smtClean="0"/>
              <a:t>almohada</a:t>
            </a:r>
            <a:r>
              <a:rPr lang="en-US" b="0" i="1" baseline="0" dirty="0" smtClean="0"/>
              <a:t> , his first collection of poems for children, </a:t>
            </a:r>
            <a:r>
              <a:rPr lang="en-US" i="1" dirty="0" smtClean="0"/>
              <a:t>in 2001</a:t>
            </a:r>
            <a:r>
              <a:rPr lang="en-US" i="1" baseline="0" dirty="0" smtClean="0"/>
              <a:t> (the same year as Breaking Through by Francisco Jimenez)</a:t>
            </a:r>
            <a:endParaRPr lang="en-US" b="1" i="1" baseline="0" dirty="0" smtClean="0"/>
          </a:p>
          <a:p>
            <a:r>
              <a:rPr lang="en-US" b="1" i="1" dirty="0" err="1" smtClean="0"/>
              <a:t>Xochitl</a:t>
            </a:r>
            <a:r>
              <a:rPr lang="en-US" b="1" i="1" dirty="0" smtClean="0"/>
              <a:t> and the Flowers</a:t>
            </a:r>
            <a:r>
              <a:rPr lang="en-US" dirty="0" smtClean="0"/>
              <a:t> on the commended list for 2003</a:t>
            </a:r>
            <a:br>
              <a:rPr lang="en-US" dirty="0" smtClean="0"/>
            </a:br>
            <a:r>
              <a:rPr lang="en-US" b="1" i="1" dirty="0" err="1" smtClean="0"/>
              <a:t>Arroz</a:t>
            </a:r>
            <a:r>
              <a:rPr lang="en-US" b="1" i="1" dirty="0" smtClean="0"/>
              <a:t> con </a:t>
            </a:r>
            <a:r>
              <a:rPr lang="en-US" b="1" i="1" dirty="0" err="1" smtClean="0"/>
              <a:t>Leche</a:t>
            </a:r>
            <a:r>
              <a:rPr lang="en-US" b="1" i="1" dirty="0" smtClean="0"/>
              <a:t> / Rice Pudding: Un </a:t>
            </a:r>
            <a:r>
              <a:rPr lang="en-US" b="1" i="1" dirty="0" err="1" smtClean="0"/>
              <a:t>poema</a:t>
            </a:r>
            <a:r>
              <a:rPr lang="en-US" b="1" i="1" dirty="0" smtClean="0"/>
              <a:t> </a:t>
            </a:r>
            <a:r>
              <a:rPr lang="en-US" b="1" i="1" dirty="0" err="1" smtClean="0"/>
              <a:t>para</a:t>
            </a:r>
            <a:r>
              <a:rPr lang="en-US" b="1" i="1" dirty="0" smtClean="0"/>
              <a:t> </a:t>
            </a:r>
            <a:r>
              <a:rPr lang="en-US" b="1" i="1" dirty="0" err="1" smtClean="0"/>
              <a:t>cocinar</a:t>
            </a:r>
            <a:r>
              <a:rPr lang="en-US" b="1" i="1" dirty="0" smtClean="0"/>
              <a:t> / A Cooking Poem </a:t>
            </a:r>
            <a:r>
              <a:rPr lang="en-US" i="0" dirty="0" smtClean="0"/>
              <a:t>on the commended list for 2011</a:t>
            </a:r>
            <a:endParaRPr lang="en-US" b="1" i="0" baseline="0" dirty="0" smtClean="0"/>
          </a:p>
          <a:p>
            <a:r>
              <a:rPr lang="en-US" b="1" i="1" baseline="0" dirty="0" smtClean="0"/>
              <a:t>Salsa: Un </a:t>
            </a:r>
            <a:r>
              <a:rPr lang="en-US" b="1" i="1" baseline="0" dirty="0" err="1" smtClean="0"/>
              <a:t>poema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para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cocinar</a:t>
            </a:r>
            <a:r>
              <a:rPr lang="en-US" b="1" i="1" baseline="0" dirty="0" smtClean="0"/>
              <a:t> / A Cooking Poem </a:t>
            </a:r>
            <a:r>
              <a:rPr lang="en-US" b="0" i="1" baseline="0" dirty="0" smtClean="0"/>
              <a:t>on the commended list for 2016  </a:t>
            </a:r>
            <a:br>
              <a:rPr lang="en-US" b="0" i="1" baseline="0" dirty="0" smtClean="0"/>
            </a:br>
            <a:r>
              <a:rPr lang="en-US" b="1" i="1" dirty="0" err="1" smtClean="0"/>
              <a:t>Somos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como</a:t>
            </a:r>
            <a:r>
              <a:rPr lang="en-US" b="1" i="1" dirty="0" smtClean="0"/>
              <a:t> </a:t>
            </a:r>
            <a:r>
              <a:rPr lang="en-US" b="1" i="1" dirty="0" err="1" smtClean="0"/>
              <a:t>las</a:t>
            </a:r>
            <a:r>
              <a:rPr lang="en-US" b="1" i="1" dirty="0" smtClean="0"/>
              <a:t> </a:t>
            </a:r>
            <a:r>
              <a:rPr lang="en-US" b="1" i="1" dirty="0" err="1" smtClean="0"/>
              <a:t>nubes</a:t>
            </a:r>
            <a:r>
              <a:rPr lang="en-US" b="1" i="1" dirty="0" smtClean="0"/>
              <a:t> / We are Like the Clouds</a:t>
            </a:r>
            <a:r>
              <a:rPr lang="en-US" dirty="0" smtClean="0"/>
              <a:t> on the commended list for 2017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6060-AC0D-4049-85AF-3F7F6030E2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13 Commended Titles,</a:t>
            </a:r>
            <a:r>
              <a:rPr lang="en-US" baseline="0" dirty="0" smtClean="0"/>
              <a:t> including Jorge </a:t>
            </a:r>
            <a:r>
              <a:rPr lang="en-US" baseline="0" dirty="0" err="1" smtClean="0"/>
              <a:t>Argueta’s</a:t>
            </a:r>
            <a:r>
              <a:rPr lang="en-US" baseline="0" dirty="0" smtClean="0"/>
              <a:t> </a:t>
            </a:r>
            <a:r>
              <a:rPr lang="en-US" b="1" baseline="0" dirty="0" err="1" smtClean="0"/>
              <a:t>Somos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como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las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nubes</a:t>
            </a:r>
            <a:r>
              <a:rPr lang="en-US" b="1" baseline="0" dirty="0" smtClean="0"/>
              <a:t> / We Are Like the Clouds </a:t>
            </a:r>
            <a:r>
              <a:rPr lang="en-US" baseline="0" dirty="0" smtClean="0"/>
              <a:t>and Duncan </a:t>
            </a:r>
            <a:r>
              <a:rPr lang="en-US" baseline="0" dirty="0" err="1" smtClean="0"/>
              <a:t>Tonatiuh’s</a:t>
            </a:r>
            <a:r>
              <a:rPr lang="en-US" baseline="0" dirty="0" smtClean="0"/>
              <a:t> </a:t>
            </a:r>
            <a:r>
              <a:rPr lang="en-US" b="1" baseline="0" dirty="0" smtClean="0"/>
              <a:t>The Princess and The Warrior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96060-AC0D-4049-85AF-3F7F6030E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5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CF63E-ADAC-41E3-B9D9-C9405D1AA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473523-59AA-48F7-8E0C-100D1F2B5380}" type="datetimeFigureOut">
              <a:rPr lang="en-US" smtClean="0"/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01B382-85AC-4144-B1E1-0DBEC232A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nahuatlstudies.blogspot.com/2015/03/eastern-and-western-nahuatl-dialect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bbc.com/news/world-latin-america-194022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5450" y="1246188"/>
            <a:ext cx="8261350" cy="15732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Americas Award Workshop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with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cap="none" dirty="0" smtClean="0">
                <a:solidFill>
                  <a:srgbClr val="383838"/>
                </a:solidFill>
              </a:rPr>
              <a:t>Jorge </a:t>
            </a:r>
            <a:r>
              <a:rPr lang="en-US" cap="none" dirty="0" err="1" smtClean="0">
                <a:solidFill>
                  <a:srgbClr val="383838"/>
                </a:solidFill>
              </a:rPr>
              <a:t>Argueta</a:t>
            </a:r>
            <a:r>
              <a:rPr lang="en-US" cap="none" dirty="0" smtClean="0">
                <a:solidFill>
                  <a:srgbClr val="383838"/>
                </a:solidFill>
              </a:rPr>
              <a:t/>
            </a:r>
            <a:br>
              <a:rPr lang="en-US" cap="none" dirty="0" smtClean="0">
                <a:solidFill>
                  <a:srgbClr val="383838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600" i="1" dirty="0" smtClean="0"/>
              <a:t>A </a:t>
            </a:r>
            <a:r>
              <a:rPr lang="en-US" sz="1600" i="1" dirty="0"/>
              <a:t>professional development workshop for </a:t>
            </a:r>
            <a:r>
              <a:rPr lang="en-US" sz="1600" i="1" dirty="0" smtClean="0"/>
              <a:t>Educators</a:t>
            </a: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5" name="Subtitle 4"/>
          <p:cNvSpPr>
            <a:spLocks noGrp="1"/>
          </p:cNvSpPr>
          <p:nvPr>
            <p:ph idx="4294967295"/>
          </p:nvPr>
        </p:nvSpPr>
        <p:spPr>
          <a:xfrm>
            <a:off x="533400" y="2590800"/>
            <a:ext cx="3810000" cy="43735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 algn="r">
              <a:buNone/>
            </a:pPr>
            <a:endParaRPr lang="en-US" sz="2000" dirty="0"/>
          </a:p>
          <a:p>
            <a:pPr marL="114300" indent="0" algn="r">
              <a:buNone/>
            </a:pPr>
            <a:endParaRPr lang="en-US" sz="2000" dirty="0" smtClean="0"/>
          </a:p>
          <a:p>
            <a:pPr marL="114300" indent="0" algn="r">
              <a:buNone/>
            </a:pPr>
            <a:r>
              <a:rPr lang="en-US" sz="2000" dirty="0" smtClean="0"/>
              <a:t>May 16, 2017</a:t>
            </a:r>
          </a:p>
          <a:p>
            <a:pPr marL="114300" indent="0" algn="r">
              <a:buNone/>
            </a:pPr>
            <a:r>
              <a:rPr lang="en-US" sz="2000" dirty="0" smtClean="0"/>
              <a:t>4:30 – 7:30 p.m.</a:t>
            </a:r>
          </a:p>
          <a:p>
            <a:pPr marL="114300" indent="0" algn="r">
              <a:buNone/>
            </a:pPr>
            <a:r>
              <a:rPr lang="en-US" sz="2000" dirty="0" smtClean="0"/>
              <a:t>Stanford University</a:t>
            </a:r>
            <a:endParaRPr lang="en-US" sz="2000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7909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9" b="28501"/>
          <a:stretch/>
        </p:blipFill>
        <p:spPr>
          <a:xfrm>
            <a:off x="4495800" y="2943339"/>
            <a:ext cx="3352799" cy="36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9257"/>
            <a:ext cx="8077200" cy="4497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 </a:t>
            </a:r>
            <a:r>
              <a:rPr lang="en-US" sz="3600" dirty="0" smtClean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San Salvador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525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3" y="1809257"/>
            <a:ext cx="8031553" cy="4497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 </a:t>
            </a:r>
            <a:r>
              <a:rPr lang="en-US" sz="3600" dirty="0" smtClean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San Salvador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19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6" y="1809257"/>
            <a:ext cx="7501527" cy="4497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 </a:t>
            </a:r>
            <a:r>
              <a:rPr lang="en-US" sz="3600" dirty="0" smtClean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San Salvador</a:t>
            </a:r>
            <a:b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</a:br>
            <a:r>
              <a:rPr lang="en-US" sz="3600" dirty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</a:rPr>
              <a:t>Barrio San Jacinto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812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" y="1562288"/>
            <a:ext cx="8336044" cy="4636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Indigenous Peoples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5493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4" y="1524000"/>
            <a:ext cx="7378631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Indigenous Peoples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096000"/>
            <a:ext cx="2362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</a:t>
            </a:r>
            <a:r>
              <a:rPr lang="en-US" sz="900" dirty="0" err="1" smtClean="0">
                <a:hlinkClick r:id="rId4"/>
              </a:rPr>
              <a:t>nahuatlstudies.blogspot.com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Eastern and Western </a:t>
            </a:r>
            <a:r>
              <a:rPr lang="en-US" dirty="0" err="1" smtClean="0"/>
              <a:t>Nahuatl</a:t>
            </a:r>
            <a:r>
              <a:rPr lang="en-US" dirty="0" smtClean="0"/>
              <a:t> dialects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/>
          <a:stretch/>
        </p:blipFill>
        <p:spPr>
          <a:xfrm>
            <a:off x="304800" y="1873628"/>
            <a:ext cx="7706949" cy="4679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Indigenous Peoples</a:t>
            </a:r>
            <a:endParaRPr lang="en-US" sz="3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096000" y="1219200"/>
            <a:ext cx="2971800" cy="9906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</a:t>
            </a:r>
            <a:r>
              <a:rPr lang="en-US" sz="1600" dirty="0" smtClean="0"/>
              <a:t>rom Teaching Central America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err="1" smtClean="0"/>
              <a:t>www.teachingcentralamerica.org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46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828085"/>
            <a:ext cx="86106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1821</a:t>
            </a:r>
            <a:r>
              <a:rPr lang="en-US" dirty="0"/>
              <a:t> - El Salvador gains </a:t>
            </a:r>
            <a:r>
              <a:rPr lang="en-US" dirty="0">
                <a:solidFill>
                  <a:srgbClr val="FF0000"/>
                </a:solidFill>
              </a:rPr>
              <a:t>independence from Spain</a:t>
            </a:r>
            <a:r>
              <a:rPr lang="en-US" dirty="0"/>
              <a:t>. Conflict ensues over territory's incorporation into </a:t>
            </a:r>
            <a:r>
              <a:rPr lang="en-US" dirty="0" smtClean="0"/>
              <a:t>Mexican.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1823</a:t>
            </a:r>
            <a:r>
              <a:rPr lang="en-US" dirty="0"/>
              <a:t> - El Salvador becomes part of the </a:t>
            </a:r>
            <a:r>
              <a:rPr lang="en-US" dirty="0">
                <a:solidFill>
                  <a:srgbClr val="FF0000"/>
                </a:solidFill>
              </a:rPr>
              <a:t>United Provinces of Central America</a:t>
            </a:r>
            <a:r>
              <a:rPr lang="en-US" dirty="0"/>
              <a:t>, which also includes Costa Rica, Guatemala, Honduras and Nicaragua.</a:t>
            </a:r>
          </a:p>
          <a:p>
            <a:endParaRPr lang="en-US" dirty="0"/>
          </a:p>
          <a:p>
            <a:r>
              <a:rPr lang="en-US" b="1" dirty="0"/>
              <a:t>1840</a:t>
            </a:r>
            <a:r>
              <a:rPr lang="en-US" dirty="0"/>
              <a:t> - El Salvador becomes </a:t>
            </a:r>
            <a:r>
              <a:rPr lang="en-US" dirty="0">
                <a:solidFill>
                  <a:srgbClr val="FF0000"/>
                </a:solidFill>
              </a:rPr>
              <a:t>fully independent </a:t>
            </a:r>
            <a:r>
              <a:rPr lang="en-US" dirty="0"/>
              <a:t>following the dissolution of the United Provinces of Central America.</a:t>
            </a:r>
          </a:p>
          <a:p>
            <a:endParaRPr lang="en-US" dirty="0"/>
          </a:p>
          <a:p>
            <a:r>
              <a:rPr lang="en-US" b="1" dirty="0"/>
              <a:t>1859-63 </a:t>
            </a:r>
            <a:r>
              <a:rPr lang="en-US" dirty="0"/>
              <a:t>- President Gerardo Barrios introduces </a:t>
            </a:r>
            <a:r>
              <a:rPr lang="en-US" dirty="0">
                <a:solidFill>
                  <a:srgbClr val="FF0000"/>
                </a:solidFill>
              </a:rPr>
              <a:t>coffee growing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1932</a:t>
            </a:r>
            <a:r>
              <a:rPr lang="en-US" dirty="0"/>
              <a:t> - Some </a:t>
            </a:r>
            <a:r>
              <a:rPr lang="en-US" dirty="0">
                <a:solidFill>
                  <a:srgbClr val="FF0000"/>
                </a:solidFill>
              </a:rPr>
              <a:t>30,000 people </a:t>
            </a:r>
            <a:r>
              <a:rPr lang="en-US" dirty="0"/>
              <a:t>are killed during the suppression of a peasant uprising led by </a:t>
            </a:r>
            <a:r>
              <a:rPr lang="en-US" dirty="0" err="1"/>
              <a:t>Agustine</a:t>
            </a:r>
            <a:r>
              <a:rPr lang="en-US" dirty="0"/>
              <a:t> </a:t>
            </a:r>
            <a:r>
              <a:rPr lang="en-US" dirty="0" err="1"/>
              <a:t>Farabundo</a:t>
            </a:r>
            <a:r>
              <a:rPr lang="en-US" dirty="0"/>
              <a:t> Marti.</a:t>
            </a:r>
          </a:p>
          <a:p>
            <a:endParaRPr lang="en-US" dirty="0"/>
          </a:p>
          <a:p>
            <a:r>
              <a:rPr lang="en-US" b="1" dirty="0"/>
              <a:t>1961</a:t>
            </a:r>
            <a:r>
              <a:rPr lang="en-US" dirty="0"/>
              <a:t> - Right-wing </a:t>
            </a:r>
            <a:r>
              <a:rPr lang="en-US" dirty="0">
                <a:solidFill>
                  <a:srgbClr val="FF0000"/>
                </a:solidFill>
              </a:rPr>
              <a:t>National Conciliation Party (PCN) </a:t>
            </a:r>
            <a:r>
              <a:rPr lang="en-US" dirty="0"/>
              <a:t>comes to power after a </a:t>
            </a:r>
            <a:r>
              <a:rPr lang="en-US" dirty="0">
                <a:solidFill>
                  <a:srgbClr val="FF0000"/>
                </a:solidFill>
              </a:rPr>
              <a:t>military coup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Primarily e</a:t>
            </a:r>
            <a:r>
              <a:rPr lang="en-US" dirty="0" smtClean="0"/>
              <a:t>xcerpts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675E47"/>
                </a:solidFill>
                <a:hlinkClick r:id="rId3"/>
              </a:rPr>
              <a:t>BBC – 3 January 2017</a:t>
            </a:r>
            <a:endParaRPr lang="en-US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25688"/>
            <a:ext cx="8610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1969</a:t>
            </a:r>
            <a:r>
              <a:rPr lang="en-US" dirty="0"/>
              <a:t> - El Salvador attacks and fights a </a:t>
            </a:r>
            <a:r>
              <a:rPr lang="en-US" dirty="0">
                <a:solidFill>
                  <a:srgbClr val="FF0000"/>
                </a:solidFill>
              </a:rPr>
              <a:t>brief war with Honduras </a:t>
            </a:r>
            <a:r>
              <a:rPr lang="en-US" dirty="0"/>
              <a:t>following the </a:t>
            </a:r>
            <a:r>
              <a:rPr lang="en-US" dirty="0">
                <a:solidFill>
                  <a:srgbClr val="FF0000"/>
                </a:solidFill>
              </a:rPr>
              <a:t>eviction of thousands of Salvadoran </a:t>
            </a:r>
            <a:r>
              <a:rPr lang="en-US" dirty="0"/>
              <a:t>illegal immigrants from Honduras.</a:t>
            </a:r>
          </a:p>
          <a:p>
            <a:endParaRPr lang="en-US" dirty="0" smtClean="0"/>
          </a:p>
          <a:p>
            <a:r>
              <a:rPr lang="en-US" b="1" dirty="0" smtClean="0"/>
              <a:t>1977</a:t>
            </a:r>
            <a:r>
              <a:rPr lang="en-US" dirty="0" smtClean="0"/>
              <a:t> </a:t>
            </a:r>
            <a:r>
              <a:rPr lang="en-US" dirty="0"/>
              <a:t>- Guerrilla activities by the left-wing </a:t>
            </a:r>
            <a:r>
              <a:rPr lang="en-US" dirty="0" err="1">
                <a:solidFill>
                  <a:srgbClr val="FF0000"/>
                </a:solidFill>
              </a:rPr>
              <a:t>Farabundo</a:t>
            </a:r>
            <a:r>
              <a:rPr lang="en-US" dirty="0">
                <a:solidFill>
                  <a:srgbClr val="FF0000"/>
                </a:solidFill>
              </a:rPr>
              <a:t> Marti National Liberation Front (FMLN)</a:t>
            </a:r>
            <a:r>
              <a:rPr lang="en-US" dirty="0"/>
              <a:t> intensify amid </a:t>
            </a:r>
            <a:r>
              <a:rPr lang="en-US" dirty="0">
                <a:solidFill>
                  <a:srgbClr val="FF0000"/>
                </a:solidFill>
              </a:rPr>
              <a:t>reports of increased human rights violations</a:t>
            </a:r>
            <a:r>
              <a:rPr lang="en-US" dirty="0"/>
              <a:t> by government troops and death squads; General Carlos Romero elected president.</a:t>
            </a:r>
          </a:p>
          <a:p>
            <a:endParaRPr lang="en-US" dirty="0"/>
          </a:p>
          <a:p>
            <a:r>
              <a:rPr lang="en-US" b="1" dirty="0"/>
              <a:t>1979-81 </a:t>
            </a:r>
            <a:r>
              <a:rPr lang="en-US" dirty="0"/>
              <a:t>- Around </a:t>
            </a:r>
            <a:r>
              <a:rPr lang="en-US" dirty="0">
                <a:solidFill>
                  <a:srgbClr val="FF0000"/>
                </a:solidFill>
              </a:rPr>
              <a:t>30,000 people are killed </a:t>
            </a:r>
            <a:r>
              <a:rPr lang="en-US" dirty="0"/>
              <a:t>by army-backed right-wing death squads</a:t>
            </a:r>
            <a:r>
              <a:rPr lang="en-US" dirty="0" smtClean="0"/>
              <a:t>.</a:t>
            </a:r>
          </a:p>
          <a:p>
            <a:pPr lvl="1"/>
            <a:r>
              <a:rPr lang="en-US" sz="1400" b="1" dirty="0"/>
              <a:t>1981</a:t>
            </a:r>
            <a:r>
              <a:rPr lang="en-US" sz="1400" dirty="0"/>
              <a:t> </a:t>
            </a:r>
            <a:r>
              <a:rPr lang="en-US" sz="1400" dirty="0" smtClean="0"/>
              <a:t>- Jesuit </a:t>
            </a:r>
            <a:r>
              <a:rPr lang="en-US" sz="1400" dirty="0"/>
              <a:t>Priest murders: Pastoral Center at the University of Central America in San Salvador</a:t>
            </a:r>
          </a:p>
          <a:p>
            <a:pPr lvl="1"/>
            <a:r>
              <a:rPr lang="en-US" sz="1400" b="1" dirty="0" smtClean="0"/>
              <a:t>1981</a:t>
            </a:r>
            <a:r>
              <a:rPr lang="en-US" sz="1400" dirty="0" smtClean="0"/>
              <a:t> - </a:t>
            </a:r>
            <a:r>
              <a:rPr lang="en-US" sz="1400" dirty="0" err="1"/>
              <a:t>Mozote</a:t>
            </a:r>
            <a:r>
              <a:rPr lang="en-US" sz="1400" dirty="0"/>
              <a:t> massacre: north-eastern town of El </a:t>
            </a:r>
            <a:r>
              <a:rPr lang="en-US" sz="1400" dirty="0" err="1"/>
              <a:t>Mozote</a:t>
            </a:r>
            <a:r>
              <a:rPr lang="en-US" sz="1400" dirty="0"/>
              <a:t>, allegedly at the hands of an elite army unit, and resulted in the deaths of between 900 and 1,200 people, mostly women and children. </a:t>
            </a:r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b="1" dirty="0"/>
              <a:t>1979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General Romero ousted in coup </a:t>
            </a:r>
            <a:r>
              <a:rPr lang="en-US" dirty="0"/>
              <a:t>by reformist officers who install a military-civilian junta, but this fails to curb army-backed political violence.</a:t>
            </a:r>
          </a:p>
          <a:p>
            <a:endParaRPr lang="en-US" dirty="0"/>
          </a:p>
          <a:p>
            <a:r>
              <a:rPr lang="en-US" b="1" dirty="0"/>
              <a:t>1980 </a:t>
            </a:r>
            <a:r>
              <a:rPr lang="en-US" dirty="0"/>
              <a:t>- Archbishop of San Salvador and human rights campaigner </a:t>
            </a:r>
            <a:r>
              <a:rPr lang="en-US" dirty="0">
                <a:solidFill>
                  <a:srgbClr val="FF0000"/>
                </a:solidFill>
              </a:rPr>
              <a:t>Oscar Romero </a:t>
            </a:r>
            <a:r>
              <a:rPr lang="en-US" dirty="0" smtClean="0">
                <a:solidFill>
                  <a:srgbClr val="FF0000"/>
                </a:solidFill>
              </a:rPr>
              <a:t>assassinated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9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5344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1981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France and Mexico </a:t>
            </a:r>
            <a:r>
              <a:rPr lang="en-US" dirty="0" err="1">
                <a:solidFill>
                  <a:srgbClr val="FF0000"/>
                </a:solidFill>
              </a:rPr>
              <a:t>recognise</a:t>
            </a:r>
            <a:r>
              <a:rPr lang="en-US" dirty="0">
                <a:solidFill>
                  <a:srgbClr val="FF0000"/>
                </a:solidFill>
              </a:rPr>
              <a:t> the FMLN </a:t>
            </a:r>
            <a:r>
              <a:rPr lang="en-US" dirty="0"/>
              <a:t>as legitimate political force; </a:t>
            </a:r>
            <a:r>
              <a:rPr lang="en-US" dirty="0">
                <a:solidFill>
                  <a:srgbClr val="FF0000"/>
                </a:solidFill>
              </a:rPr>
              <a:t>US continues to assist El Salvadoran government </a:t>
            </a:r>
            <a:r>
              <a:rPr lang="en-US" dirty="0"/>
              <a:t>whose army continues to back right-wing death squads.</a:t>
            </a:r>
          </a:p>
          <a:p>
            <a:endParaRPr lang="en-US" dirty="0"/>
          </a:p>
          <a:p>
            <a:r>
              <a:rPr lang="en-US" b="1" dirty="0"/>
              <a:t>1982</a:t>
            </a:r>
            <a:r>
              <a:rPr lang="en-US" dirty="0"/>
              <a:t> - Extreme right-wing </a:t>
            </a:r>
            <a:r>
              <a:rPr lang="en-US" dirty="0">
                <a:solidFill>
                  <a:srgbClr val="FF0000"/>
                </a:solidFill>
              </a:rPr>
              <a:t>National Republican Alliance (Arena) wins </a:t>
            </a:r>
            <a:r>
              <a:rPr lang="en-US" dirty="0"/>
              <a:t>parliamentary elections marked by violence.</a:t>
            </a:r>
          </a:p>
          <a:p>
            <a:endParaRPr lang="en-US" dirty="0"/>
          </a:p>
          <a:p>
            <a:r>
              <a:rPr lang="en-US" b="1" dirty="0"/>
              <a:t>1984</a:t>
            </a:r>
            <a:r>
              <a:rPr lang="en-US" dirty="0"/>
              <a:t> - Duarte wins presidential election.</a:t>
            </a:r>
          </a:p>
          <a:p>
            <a:endParaRPr lang="en-US" dirty="0"/>
          </a:p>
          <a:p>
            <a:r>
              <a:rPr lang="en-US" b="1" dirty="0"/>
              <a:t>1986</a:t>
            </a:r>
            <a:r>
              <a:rPr lang="en-US" dirty="0"/>
              <a:t> - Duarte begins quest for negotiated settlement with FMLN.</a:t>
            </a:r>
          </a:p>
          <a:p>
            <a:endParaRPr lang="en-US" dirty="0"/>
          </a:p>
          <a:p>
            <a:r>
              <a:rPr lang="en-US" b="1" dirty="0"/>
              <a:t>1989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FMLN attacks intensify</a:t>
            </a:r>
            <a:r>
              <a:rPr lang="en-US" dirty="0"/>
              <a:t>; another Arena candidate, Alfredo </a:t>
            </a:r>
            <a:r>
              <a:rPr lang="en-US" dirty="0" err="1"/>
              <a:t>Cristiani</a:t>
            </a:r>
            <a:r>
              <a:rPr lang="en-US" dirty="0"/>
              <a:t>, voted president in elections widely believed to have been rigged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/>
              <a:t>1991</a:t>
            </a:r>
            <a:r>
              <a:rPr lang="en-US" dirty="0"/>
              <a:t> - </a:t>
            </a:r>
            <a:r>
              <a:rPr lang="en-US" dirty="0">
                <a:solidFill>
                  <a:srgbClr val="FF0000"/>
                </a:solidFill>
              </a:rPr>
              <a:t>FMLN </a:t>
            </a:r>
            <a:r>
              <a:rPr lang="en-US" dirty="0" err="1">
                <a:solidFill>
                  <a:srgbClr val="FF0000"/>
                </a:solidFill>
              </a:rPr>
              <a:t>recognised</a:t>
            </a:r>
            <a:r>
              <a:rPr lang="en-US" dirty="0"/>
              <a:t> as political party; government and FMLN sign UN-sponsored </a:t>
            </a:r>
            <a:r>
              <a:rPr lang="en-US" dirty="0">
                <a:solidFill>
                  <a:srgbClr val="FF0000"/>
                </a:solidFill>
              </a:rPr>
              <a:t>peace accord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1993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- Government declares amnesty </a:t>
            </a:r>
            <a:r>
              <a:rPr lang="en-US" dirty="0"/>
              <a:t>for those implicated by UN-sponsored commission in human rights atrocities.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0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Historical Context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85344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b="1" dirty="0"/>
              <a:t>2011</a:t>
            </a:r>
            <a:r>
              <a:rPr lang="en-US" dirty="0"/>
              <a:t> December - </a:t>
            </a:r>
            <a:r>
              <a:rPr lang="en-US" dirty="0">
                <a:solidFill>
                  <a:srgbClr val="FF0000"/>
                </a:solidFill>
              </a:rPr>
              <a:t>Government </a:t>
            </a:r>
            <a:r>
              <a:rPr lang="en-US" dirty="0" err="1">
                <a:solidFill>
                  <a:srgbClr val="FF0000"/>
                </a:solidFill>
              </a:rPr>
              <a:t>apologises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civil war massacre of more than 1,000 </a:t>
            </a:r>
            <a:r>
              <a:rPr lang="en-US" dirty="0" smtClean="0"/>
              <a:t>people </a:t>
            </a:r>
            <a:r>
              <a:rPr lang="en-US" dirty="0"/>
              <a:t>in the town of El </a:t>
            </a:r>
            <a:r>
              <a:rPr lang="en-US" dirty="0" err="1"/>
              <a:t>Mozote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2012 </a:t>
            </a:r>
            <a:r>
              <a:rPr lang="en-US" dirty="0"/>
              <a:t>December - Human Rights Court for the Americas finds </a:t>
            </a:r>
            <a:r>
              <a:rPr lang="en-US" dirty="0">
                <a:solidFill>
                  <a:srgbClr val="FF0000"/>
                </a:solidFill>
              </a:rPr>
              <a:t>El Salvador guilty over the civil war massacre </a:t>
            </a:r>
            <a:r>
              <a:rPr lang="en-US" dirty="0"/>
              <a:t>at El </a:t>
            </a:r>
            <a:r>
              <a:rPr lang="en-US" dirty="0" err="1"/>
              <a:t>Mozote</a:t>
            </a:r>
            <a:r>
              <a:rPr lang="en-US" dirty="0"/>
              <a:t> in 1981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2015 </a:t>
            </a:r>
            <a:r>
              <a:rPr lang="en-US" dirty="0"/>
              <a:t>May - Murdered </a:t>
            </a:r>
            <a:r>
              <a:rPr lang="en-US" dirty="0">
                <a:solidFill>
                  <a:srgbClr val="FF0000"/>
                </a:solidFill>
              </a:rPr>
              <a:t>Archbishop Oscar Romero is beatified</a:t>
            </a:r>
            <a:r>
              <a:rPr lang="en-US" dirty="0"/>
              <a:t>, after Pope Francis approved his status as martyr in January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2016</a:t>
            </a:r>
            <a:r>
              <a:rPr lang="en-US" dirty="0" smtClean="0"/>
              <a:t> July - </a:t>
            </a:r>
            <a:r>
              <a:rPr lang="en-US" dirty="0"/>
              <a:t>El Salvador’s </a:t>
            </a:r>
            <a:r>
              <a:rPr lang="en-US" dirty="0">
                <a:solidFill>
                  <a:srgbClr val="FF0000"/>
                </a:solidFill>
              </a:rPr>
              <a:t>Supreme Court </a:t>
            </a:r>
            <a:r>
              <a:rPr lang="en-US" dirty="0" smtClean="0">
                <a:solidFill>
                  <a:srgbClr val="FF0000"/>
                </a:solidFill>
              </a:rPr>
              <a:t>strikes down </a:t>
            </a:r>
            <a:r>
              <a:rPr lang="en-US" dirty="0">
                <a:solidFill>
                  <a:srgbClr val="FF0000"/>
                </a:solidFill>
              </a:rPr>
              <a:t>1993 amnesty law </a:t>
            </a:r>
            <a:r>
              <a:rPr lang="en-US" dirty="0"/>
              <a:t>enacted after the country’s devastating civil war, clearing the way for possible prosecutions of war </a:t>
            </a:r>
            <a:r>
              <a:rPr lang="en-US" dirty="0" smtClean="0"/>
              <a:t>crimes (Washington Post)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0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 Award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9925"/>
            <a:ext cx="3810000" cy="3038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82" y="2237581"/>
            <a:ext cx="3810818" cy="9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5450" y="1246188"/>
            <a:ext cx="8261350" cy="15732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Americas Award Workshop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with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cap="none" dirty="0" smtClean="0">
                <a:solidFill>
                  <a:srgbClr val="383838"/>
                </a:solidFill>
              </a:rPr>
              <a:t>Jorge </a:t>
            </a:r>
            <a:r>
              <a:rPr lang="en-US" cap="none" dirty="0" err="1" smtClean="0">
                <a:solidFill>
                  <a:srgbClr val="383838"/>
                </a:solidFill>
              </a:rPr>
              <a:t>Argueta</a:t>
            </a:r>
            <a:r>
              <a:rPr lang="en-US" cap="none" dirty="0" smtClean="0">
                <a:solidFill>
                  <a:srgbClr val="383838"/>
                </a:solidFill>
              </a:rPr>
              <a:t/>
            </a:r>
            <a:br>
              <a:rPr lang="en-US" cap="none" dirty="0" smtClean="0">
                <a:solidFill>
                  <a:srgbClr val="383838"/>
                </a:solidFill>
              </a:rPr>
            </a:br>
            <a:r>
              <a:rPr lang="en-US" sz="1800" cap="none" dirty="0" smtClean="0"/>
              <a:t/>
            </a:r>
            <a:br>
              <a:rPr lang="en-US" sz="1800" cap="none" dirty="0" smtClean="0"/>
            </a:br>
            <a:r>
              <a:rPr lang="en-US" sz="1600" i="1" dirty="0" smtClean="0"/>
              <a:t>A </a:t>
            </a:r>
            <a:r>
              <a:rPr lang="en-US" sz="1600" i="1" dirty="0"/>
              <a:t>professional development workshop for </a:t>
            </a:r>
            <a:r>
              <a:rPr lang="en-US" sz="1600" i="1" dirty="0" smtClean="0"/>
              <a:t>Educators</a:t>
            </a: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5" name="Subtitle 4"/>
          <p:cNvSpPr>
            <a:spLocks noGrp="1"/>
          </p:cNvSpPr>
          <p:nvPr>
            <p:ph idx="4294967295"/>
          </p:nvPr>
        </p:nvSpPr>
        <p:spPr>
          <a:xfrm>
            <a:off x="533400" y="2590800"/>
            <a:ext cx="3810000" cy="43735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114300" indent="0">
              <a:buNone/>
            </a:pPr>
            <a:endParaRPr lang="en-US" sz="2000" dirty="0" smtClean="0"/>
          </a:p>
          <a:p>
            <a:pPr marL="114300" indent="0" algn="r">
              <a:buNone/>
            </a:pPr>
            <a:endParaRPr lang="en-US" sz="2000" dirty="0"/>
          </a:p>
          <a:p>
            <a:pPr marL="114300" indent="0" algn="r">
              <a:buNone/>
            </a:pPr>
            <a:endParaRPr lang="en-US" sz="2000" dirty="0" smtClean="0"/>
          </a:p>
          <a:p>
            <a:pPr marL="114300" indent="0" algn="r">
              <a:buNone/>
            </a:pPr>
            <a:r>
              <a:rPr lang="en-US" sz="2000" dirty="0" smtClean="0"/>
              <a:t>May 16, 2017</a:t>
            </a:r>
          </a:p>
          <a:p>
            <a:pPr marL="114300" indent="0" algn="r">
              <a:buNone/>
            </a:pPr>
            <a:r>
              <a:rPr lang="en-US" sz="2000" dirty="0" smtClean="0"/>
              <a:t>4:30 – 7:30 p.m.</a:t>
            </a:r>
          </a:p>
          <a:p>
            <a:pPr marL="114300" indent="0" algn="r">
              <a:buNone/>
            </a:pPr>
            <a:r>
              <a:rPr lang="en-US" sz="2000" dirty="0" smtClean="0"/>
              <a:t>Stanford University</a:t>
            </a:r>
            <a:endParaRPr lang="en-US" sz="2000" dirty="0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379095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9" b="28501"/>
          <a:stretch/>
        </p:blipFill>
        <p:spPr>
          <a:xfrm>
            <a:off x="4495800" y="2943339"/>
            <a:ext cx="3352799" cy="36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/>
              <a:t>Purpose of the Americas Award</a:t>
            </a:r>
            <a:r>
              <a:rPr lang="en-US" sz="3600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cs typeface="Calibri" panose="020F0502020204030204" pitchFamily="34" charset="0"/>
              </a:rPr>
              <a:t>Encourage </a:t>
            </a:r>
            <a:r>
              <a:rPr lang="en-US" b="0" dirty="0">
                <a:cs typeface="Calibri" panose="020F0502020204030204" pitchFamily="34" charset="0"/>
              </a:rPr>
              <a:t>and commend authors, illustrators and publishers who produce quality children's and young adult books that portray Latin America, the Caribbean, or </a:t>
            </a:r>
            <a:r>
              <a:rPr lang="en-US" b="0" dirty="0" smtClean="0">
                <a:cs typeface="Calibri" panose="020F0502020204030204" pitchFamily="34" charset="0"/>
              </a:rPr>
              <a:t>Latinos.</a:t>
            </a:r>
          </a:p>
          <a:p>
            <a:pPr marL="0" indent="0">
              <a:buNone/>
            </a:pPr>
            <a:endParaRPr lang="en-US" b="0" dirty="0" smtClean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cs typeface="Calibri" panose="020F0502020204030204" pitchFamily="34" charset="0"/>
              </a:rPr>
              <a:t>Provide </a:t>
            </a:r>
            <a:r>
              <a:rPr lang="en-US" b="0" dirty="0">
                <a:cs typeface="Calibri" panose="020F0502020204030204" pitchFamily="34" charset="0"/>
              </a:rPr>
              <a:t>teachers with recommendations for classroom use, the national Consortium of Latin American Studies Programs (CLASP) offers up to two annual book awards, together with a commended list of titles.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355952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842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 </a:t>
            </a:r>
            <a:r>
              <a:rPr lang="en-US" b="1" dirty="0" smtClean="0"/>
              <a:t> Recent winners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636770" cy="403167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>
                <a:cs typeface="Calibri" panose="020F0502020204030204" pitchFamily="34" charset="0"/>
              </a:rPr>
              <a:t>2017 </a:t>
            </a:r>
            <a:r>
              <a:rPr lang="en-US" sz="7200" dirty="0">
                <a:cs typeface="Calibri" panose="020F0502020204030204" pitchFamily="34" charset="0"/>
              </a:rPr>
              <a:t>AWARD </a:t>
            </a:r>
            <a:r>
              <a:rPr lang="en-US" sz="7200" dirty="0" smtClean="0">
                <a:cs typeface="Calibri" panose="020F0502020204030204" pitchFamily="34" charset="0"/>
              </a:rPr>
              <a:t>WINNERS</a:t>
            </a:r>
          </a:p>
          <a:p>
            <a:endParaRPr lang="en-US" sz="3200" dirty="0">
              <a:cs typeface="Calibri" panose="020F0502020204030204" pitchFamily="34" charset="0"/>
            </a:endParaRPr>
          </a:p>
          <a:p>
            <a:pPr lvl="1"/>
            <a:r>
              <a:rPr lang="en-US" sz="6400" b="1" i="1" dirty="0">
                <a:cs typeface="Calibri" panose="020F0502020204030204" pitchFamily="34" charset="0"/>
              </a:rPr>
              <a:t>Ada’s Violin </a:t>
            </a:r>
            <a:r>
              <a:rPr lang="en-US" sz="6400" i="1" dirty="0">
                <a:cs typeface="Calibri" panose="020F0502020204030204" pitchFamily="34" charset="0"/>
              </a:rPr>
              <a:t>written by Susan Hood and illustrated by Sally </a:t>
            </a:r>
            <a:r>
              <a:rPr lang="en-US" sz="6400" i="1" dirty="0" err="1">
                <a:cs typeface="Calibri" panose="020F0502020204030204" pitchFamily="34" charset="0"/>
              </a:rPr>
              <a:t>Wern</a:t>
            </a:r>
            <a:r>
              <a:rPr lang="en-US" sz="6400" i="1" dirty="0">
                <a:cs typeface="Calibri" panose="020F0502020204030204" pitchFamily="34" charset="0"/>
              </a:rPr>
              <a:t> Comport. Simon &amp; Schuster Books for Young Readers, 2016</a:t>
            </a:r>
            <a:r>
              <a:rPr lang="en-US" sz="6400" i="1" dirty="0" smtClean="0">
                <a:cs typeface="Calibri" panose="020F0502020204030204" pitchFamily="34" charset="0"/>
              </a:rPr>
              <a:t>.</a:t>
            </a:r>
          </a:p>
          <a:p>
            <a:pPr marL="411480" lvl="1" indent="0">
              <a:buNone/>
            </a:pPr>
            <a:endParaRPr lang="en-US" sz="3200" dirty="0" smtClean="0">
              <a:cs typeface="Calibri" panose="020F0502020204030204" pitchFamily="34" charset="0"/>
            </a:endParaRPr>
          </a:p>
          <a:p>
            <a:pPr lvl="1"/>
            <a:r>
              <a:rPr lang="en-US" sz="6400" b="1" i="1" dirty="0">
                <a:cs typeface="Calibri" panose="020F0502020204030204" pitchFamily="34" charset="0"/>
              </a:rPr>
              <a:t>The Only Road</a:t>
            </a:r>
            <a:r>
              <a:rPr lang="en-US" sz="6400" i="1" dirty="0">
                <a:cs typeface="Calibri" panose="020F0502020204030204" pitchFamily="34" charset="0"/>
              </a:rPr>
              <a:t> written by Alexandra Diaz. Simon &amp; Schuster, 2016.</a:t>
            </a:r>
            <a:endParaRPr lang="en-US" sz="7200" dirty="0" smtClean="0"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en-US" sz="7200" dirty="0">
              <a:cs typeface="Calibri" panose="020F0502020204030204" pitchFamily="34" charset="0"/>
            </a:endParaRPr>
          </a:p>
          <a:p>
            <a:r>
              <a:rPr lang="en-US" sz="7200" dirty="0" smtClean="0">
                <a:cs typeface="Calibri" panose="020F0502020204030204" pitchFamily="34" charset="0"/>
              </a:rPr>
              <a:t>2017 </a:t>
            </a:r>
            <a:r>
              <a:rPr lang="en-US" sz="7200" dirty="0">
                <a:cs typeface="Calibri" panose="020F0502020204030204" pitchFamily="34" charset="0"/>
              </a:rPr>
              <a:t>HONORABLE </a:t>
            </a:r>
            <a:r>
              <a:rPr lang="en-US" sz="7200" dirty="0" smtClean="0">
                <a:cs typeface="Calibri" panose="020F0502020204030204" pitchFamily="34" charset="0"/>
              </a:rPr>
              <a:t>MENTIONS</a:t>
            </a:r>
          </a:p>
          <a:p>
            <a:endParaRPr lang="en-US" sz="4000" dirty="0">
              <a:cs typeface="Calibri" panose="020F0502020204030204" pitchFamily="34" charset="0"/>
            </a:endParaRPr>
          </a:p>
          <a:p>
            <a:pPr lvl="1"/>
            <a:r>
              <a:rPr lang="en-US" sz="5600" b="1" i="1" dirty="0" err="1">
                <a:cs typeface="Calibri" panose="020F0502020204030204" pitchFamily="34" charset="0"/>
              </a:rPr>
              <a:t>Malaika’s</a:t>
            </a:r>
            <a:r>
              <a:rPr lang="en-US" sz="5600" b="1" i="1" dirty="0">
                <a:cs typeface="Calibri" panose="020F0502020204030204" pitchFamily="34" charset="0"/>
              </a:rPr>
              <a:t> Costume </a:t>
            </a:r>
            <a:r>
              <a:rPr lang="en-US" sz="5600" i="1" dirty="0">
                <a:cs typeface="Calibri" panose="020F0502020204030204" pitchFamily="34" charset="0"/>
              </a:rPr>
              <a:t>written by Nadia L. </a:t>
            </a:r>
            <a:r>
              <a:rPr lang="en-US" sz="5600" i="1" dirty="0" err="1">
                <a:cs typeface="Calibri" panose="020F0502020204030204" pitchFamily="34" charset="0"/>
              </a:rPr>
              <a:t>Hohn</a:t>
            </a:r>
            <a:r>
              <a:rPr lang="en-US" sz="5600" i="1" dirty="0">
                <a:cs typeface="Calibri" panose="020F0502020204030204" pitchFamily="34" charset="0"/>
              </a:rPr>
              <a:t> and illustrated by Irene </a:t>
            </a:r>
            <a:r>
              <a:rPr lang="en-US" sz="5600" i="1" dirty="0" err="1">
                <a:cs typeface="Calibri" panose="020F0502020204030204" pitchFamily="34" charset="0"/>
              </a:rPr>
              <a:t>Luxbacher</a:t>
            </a:r>
            <a:r>
              <a:rPr lang="en-US" sz="5600" i="1" dirty="0">
                <a:cs typeface="Calibri" panose="020F0502020204030204" pitchFamily="34" charset="0"/>
              </a:rPr>
              <a:t>. </a:t>
            </a:r>
            <a:r>
              <a:rPr lang="en-US" sz="5600" i="1" dirty="0" err="1">
                <a:cs typeface="Calibri" panose="020F0502020204030204" pitchFamily="34" charset="0"/>
              </a:rPr>
              <a:t>Groundwood</a:t>
            </a:r>
            <a:r>
              <a:rPr lang="en-US" sz="5600" i="1" dirty="0">
                <a:cs typeface="Calibri" panose="020F0502020204030204" pitchFamily="34" charset="0"/>
              </a:rPr>
              <a:t> Books, 2016</a:t>
            </a:r>
            <a:r>
              <a:rPr lang="en-US" sz="5600" i="1" dirty="0" smtClean="0">
                <a:cs typeface="Calibri" panose="020F0502020204030204" pitchFamily="34" charset="0"/>
              </a:rPr>
              <a:t>.</a:t>
            </a:r>
          </a:p>
          <a:p>
            <a:pPr marL="411480" lvl="1" indent="0">
              <a:buNone/>
            </a:pPr>
            <a:endParaRPr lang="en-US" sz="5600" i="1" dirty="0">
              <a:cs typeface="Calibri" panose="020F0502020204030204" pitchFamily="34" charset="0"/>
            </a:endParaRPr>
          </a:p>
          <a:p>
            <a:pPr lvl="1"/>
            <a:r>
              <a:rPr lang="en-US" sz="5600" b="1" i="1" dirty="0">
                <a:cs typeface="Calibri" panose="020F0502020204030204" pitchFamily="34" charset="0"/>
              </a:rPr>
              <a:t>The Distance Between Us </a:t>
            </a:r>
            <a:r>
              <a:rPr lang="en-US" sz="5600" i="1" dirty="0">
                <a:cs typeface="Calibri" panose="020F0502020204030204" pitchFamily="34" charset="0"/>
              </a:rPr>
              <a:t>written by Reyna Grande. Aladdin, Simon &amp; Schuster, 2016.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9369"/>
          <a:stretch/>
        </p:blipFill>
        <p:spPr>
          <a:xfrm>
            <a:off x="5029200" y="1752600"/>
            <a:ext cx="3394236" cy="2330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95400" y="6355952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  <p:pic>
        <p:nvPicPr>
          <p:cNvPr id="4" name="Picture 3" descr="2895407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91000"/>
            <a:ext cx="1490472" cy="2254695"/>
          </a:xfrm>
          <a:prstGeom prst="rect">
            <a:avLst/>
          </a:prstGeom>
        </p:spPr>
      </p:pic>
      <p:pic>
        <p:nvPicPr>
          <p:cNvPr id="7" name="Picture 6" descr="2598678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8000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"/>
          <a:stretch/>
        </p:blipFill>
        <p:spPr>
          <a:xfrm>
            <a:off x="3846944" y="369380"/>
            <a:ext cx="1447800" cy="10899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Américas</a:t>
            </a:r>
            <a:r>
              <a:rPr lang="en-US" sz="1600" dirty="0"/>
              <a:t> Award is sponsored by CLASP and coordinated by the </a:t>
            </a:r>
            <a:r>
              <a:rPr lang="en-US" sz="1600" b="1" dirty="0"/>
              <a:t>Stone Center for Latin American Studies at Tulane University</a:t>
            </a:r>
            <a:r>
              <a:rPr lang="en-US" sz="1600" dirty="0"/>
              <a:t>. Additional funding is provided by </a:t>
            </a:r>
            <a:r>
              <a:rPr lang="en-US" sz="1600" b="1" dirty="0"/>
              <a:t>Florida International University</a:t>
            </a:r>
            <a:r>
              <a:rPr lang="en-US" sz="1600" dirty="0"/>
              <a:t>, </a:t>
            </a:r>
            <a:r>
              <a:rPr lang="en-US" sz="1600" b="1" dirty="0"/>
              <a:t>Stanford University</a:t>
            </a:r>
            <a:r>
              <a:rPr lang="en-US" sz="1600" dirty="0"/>
              <a:t>, </a:t>
            </a:r>
            <a:r>
              <a:rPr lang="en-US" sz="1600" b="1" dirty="0"/>
              <a:t>The Ohio State University</a:t>
            </a:r>
            <a:r>
              <a:rPr lang="en-US" sz="1600" dirty="0"/>
              <a:t>, </a:t>
            </a:r>
            <a:r>
              <a:rPr lang="en-US" sz="1600" b="1" dirty="0"/>
              <a:t>University of New Mexico</a:t>
            </a:r>
            <a:r>
              <a:rPr lang="en-US" sz="1600" dirty="0"/>
              <a:t>, </a:t>
            </a:r>
            <a:r>
              <a:rPr lang="en-US" sz="1600" b="1" dirty="0"/>
              <a:t>University of Utah</a:t>
            </a:r>
            <a:r>
              <a:rPr lang="en-US" sz="1600" dirty="0"/>
              <a:t>, </a:t>
            </a:r>
            <a:r>
              <a:rPr lang="en-US" sz="1600" b="1" dirty="0"/>
              <a:t>University of Wisconsin</a:t>
            </a:r>
            <a:r>
              <a:rPr lang="en-US" sz="1600" dirty="0"/>
              <a:t>, </a:t>
            </a:r>
            <a:r>
              <a:rPr lang="en-US" sz="1600" b="1" dirty="0"/>
              <a:t>Milwaukee</a:t>
            </a:r>
            <a:r>
              <a:rPr lang="en-US" sz="1600" dirty="0"/>
              <a:t>, and </a:t>
            </a:r>
            <a:r>
              <a:rPr lang="en-US" sz="1600" b="1" dirty="0"/>
              <a:t>Vanderbilt University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Today’s </a:t>
            </a:r>
            <a:r>
              <a:rPr lang="en-US" sz="1600" dirty="0" err="1"/>
              <a:t>Américas</a:t>
            </a:r>
            <a:r>
              <a:rPr lang="en-US" sz="1600" dirty="0"/>
              <a:t> </a:t>
            </a:r>
            <a:r>
              <a:rPr lang="en-US" sz="1600" dirty="0" smtClean="0"/>
              <a:t>Award Workshop at Stanford University is made possible by the </a:t>
            </a:r>
            <a:r>
              <a:rPr lang="en-US" sz="1600" b="1" dirty="0" smtClean="0"/>
              <a:t>Center for Latin American Studies (CLAS) </a:t>
            </a:r>
            <a:r>
              <a:rPr lang="en-US" sz="1600" dirty="0" smtClean="0"/>
              <a:t>and funding from the </a:t>
            </a:r>
            <a:r>
              <a:rPr lang="en-US" sz="1600" b="1" dirty="0" smtClean="0"/>
              <a:t>U.S. Department of Education Title VI National Resource Center Grant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355952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http://claspprograms.org/americasaward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392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" y="1524000"/>
            <a:ext cx="8336044" cy="4713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440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88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4" y="1524000"/>
            <a:ext cx="8184635" cy="4713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4409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354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5" y="1747421"/>
            <a:ext cx="8184635" cy="427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 </a:t>
            </a:r>
            <a:r>
              <a:rPr lang="en-US" sz="3600" dirty="0" smtClean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San Salvador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423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5" y="1809257"/>
            <a:ext cx="8184635" cy="4148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El Salvador </a:t>
            </a:r>
            <a:r>
              <a:rPr lang="en-US" sz="3600" dirty="0" smtClean="0">
                <a:solidFill>
                  <a:srgbClr val="38383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4000" dirty="0">
                <a:solidFill>
                  <a:srgbClr val="383838"/>
                </a:solidFill>
                <a:latin typeface="Book Antiqua"/>
                <a:ea typeface="+mj-ea"/>
                <a:cs typeface="+mj-cs"/>
                <a:sym typeface="Wingdings"/>
              </a:rPr>
              <a:t> </a:t>
            </a:r>
            <a:r>
              <a:rPr lang="en-US" sz="4000" dirty="0" smtClean="0">
                <a:solidFill>
                  <a:srgbClr val="383838"/>
                </a:solidFill>
                <a:latin typeface="Book Antiqua"/>
                <a:ea typeface="+mj-ea"/>
                <a:cs typeface="+mj-cs"/>
              </a:rPr>
              <a:t>San Salvador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5343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2323</TotalTime>
  <Words>1017</Words>
  <Application>Microsoft Macintosh PowerPoint</Application>
  <PresentationFormat>On-screen Show (4:3)</PresentationFormat>
  <Paragraphs>149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Americas Award Workshop with  Jorge Argueta  A professional development workshop for Educators </vt:lpstr>
      <vt:lpstr>Americas Award</vt:lpstr>
      <vt:lpstr> Purpose of the Americas Award  </vt:lpstr>
      <vt:lpstr>  Recent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Americas Award Workshop with  Jorge Argueta  A professional development workshop for Educators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Aufdermauer, Molly</dc:creator>
  <cp:lastModifiedBy>Molly Aufdermauer</cp:lastModifiedBy>
  <cp:revision>30</cp:revision>
  <dcterms:created xsi:type="dcterms:W3CDTF">2015-02-05T18:24:12Z</dcterms:created>
  <dcterms:modified xsi:type="dcterms:W3CDTF">2017-05-17T15:43:37Z</dcterms:modified>
</cp:coreProperties>
</file>